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359" r:id="rId2"/>
    <p:sldId id="445" r:id="rId3"/>
    <p:sldId id="444" r:id="rId4"/>
    <p:sldId id="446" r:id="rId5"/>
    <p:sldId id="447" r:id="rId6"/>
    <p:sldId id="448" r:id="rId7"/>
    <p:sldId id="449" r:id="rId8"/>
    <p:sldId id="450" r:id="rId9"/>
    <p:sldId id="451" r:id="rId10"/>
    <p:sldId id="452" r:id="rId11"/>
    <p:sldId id="453" r:id="rId12"/>
    <p:sldId id="454" r:id="rId13"/>
    <p:sldId id="438" r:id="rId14"/>
  </p:sldIdLst>
  <p:sldSz cx="13004800" cy="9753600"/>
  <p:notesSz cx="6794500" cy="9931400"/>
  <p:defaultTextStyle>
    <a:defPPr marL="0" marR="0" indent="0" algn="l" defTabSz="914354"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17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589" algn="ctr" defTabSz="58417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176" algn="ctr" defTabSz="58417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765" algn="ctr" defTabSz="58417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354" algn="ctr" defTabSz="58417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2941" algn="ctr" defTabSz="58417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530" algn="ctr" defTabSz="58417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119" algn="ctr" defTabSz="58417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706" algn="ctr" defTabSz="58417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xmlns="">
        <p15:guide id="1" orient="horz" pos="138">
          <p15:clr>
            <a:srgbClr val="A4A3A4"/>
          </p15:clr>
        </p15:guide>
        <p15:guide id="2" orient="horz" pos="6004">
          <p15:clr>
            <a:srgbClr val="A4A3A4"/>
          </p15:clr>
        </p15:guide>
        <p15:guide id="3" orient="horz" pos="3072">
          <p15:clr>
            <a:srgbClr val="A4A3A4"/>
          </p15:clr>
        </p15:guide>
        <p15:guide id="4" pos="8051">
          <p15:clr>
            <a:srgbClr val="A4A3A4"/>
          </p15:clr>
        </p15:guide>
        <p15:guide id="5" pos="13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rs Uhlin" initials="LU" lastIdx="1" clrIdx="0"/>
  <p:cmAuthor id="1" name="Nicole Tyszkiewicz" initials="NT" lastIdx="3"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6114"/>
    <a:srgbClr val="ADCAB8"/>
    <a:srgbClr val="9C610B"/>
    <a:srgbClr val="9447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Inget format, tabellrutnä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just format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02" autoAdjust="0"/>
    <p:restoredTop sz="86091" autoAdjust="0"/>
  </p:normalViewPr>
  <p:slideViewPr>
    <p:cSldViewPr snapToGrid="0">
      <p:cViewPr>
        <p:scale>
          <a:sx n="100" d="100"/>
          <a:sy n="100" d="100"/>
        </p:scale>
        <p:origin x="-1624" y="-216"/>
      </p:cViewPr>
      <p:guideLst>
        <p:guide orient="horz" pos="138"/>
        <p:guide orient="horz" pos="6004"/>
        <p:guide orient="horz" pos="1802"/>
        <p:guide orient="horz" pos="3072"/>
        <p:guide pos="8051"/>
        <p:guide pos="138"/>
      </p:guideLst>
    </p:cSldViewPr>
  </p:slideViewPr>
  <p:notesTextViewPr>
    <p:cViewPr>
      <p:scale>
        <a:sx n="100" d="100"/>
        <a:sy n="100" d="100"/>
      </p:scale>
      <p:origin x="0" y="0"/>
    </p:cViewPr>
  </p:notesTextViewPr>
  <p:sorterViewPr>
    <p:cViewPr>
      <p:scale>
        <a:sx n="58" d="100"/>
        <a:sy n="58"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commentAuthors" Target="commentAuthors.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914400" y="744538"/>
            <a:ext cx="4965700" cy="3724275"/>
          </a:xfrm>
          <a:prstGeom prst="rect">
            <a:avLst/>
          </a:prstGeom>
        </p:spPr>
        <p:txBody>
          <a:bodyPr/>
          <a:lstStyle/>
          <a:p>
            <a:endParaRPr/>
          </a:p>
        </p:txBody>
      </p:sp>
      <p:sp>
        <p:nvSpPr>
          <p:cNvPr id="117" name="Shape 117"/>
          <p:cNvSpPr>
            <a:spLocks noGrp="1"/>
          </p:cNvSpPr>
          <p:nvPr>
            <p:ph type="body" sz="quarter" idx="1"/>
          </p:nvPr>
        </p:nvSpPr>
        <p:spPr>
          <a:xfrm>
            <a:off x="905934" y="4717415"/>
            <a:ext cx="4982633" cy="4469130"/>
          </a:xfrm>
          <a:prstGeom prst="rect">
            <a:avLst/>
          </a:prstGeom>
        </p:spPr>
        <p:txBody>
          <a:bodyPr/>
          <a:lstStyle/>
          <a:p>
            <a:endParaRPr/>
          </a:p>
        </p:txBody>
      </p:sp>
    </p:spTree>
    <p:extLst>
      <p:ext uri="{BB962C8B-B14F-4D97-AF65-F5344CB8AC3E}">
        <p14:creationId xmlns:p14="http://schemas.microsoft.com/office/powerpoint/2010/main" val="2721252402"/>
      </p:ext>
    </p:extLst>
  </p:cSld>
  <p:clrMap bg1="lt1" tx1="dk1" bg2="lt2" tx2="dk2" accent1="accent1" accent2="accent2" accent3="accent3" accent4="accent4" accent5="accent5" accent6="accent6" hlink="hlink" folHlink="folHlink"/>
  <p:notesStyle>
    <a:lvl1pPr defTabSz="457176" latinLnBrk="0">
      <a:lnSpc>
        <a:spcPct val="117999"/>
      </a:lnSpc>
      <a:defRPr sz="2100">
        <a:latin typeface="Helvetica Neue"/>
        <a:ea typeface="Helvetica Neue"/>
        <a:cs typeface="Helvetica Neue"/>
        <a:sym typeface="Helvetica Neue"/>
      </a:defRPr>
    </a:lvl1pPr>
    <a:lvl2pPr indent="228589" defTabSz="457176" latinLnBrk="0">
      <a:lnSpc>
        <a:spcPct val="117999"/>
      </a:lnSpc>
      <a:defRPr sz="2100">
        <a:latin typeface="Helvetica Neue"/>
        <a:ea typeface="Helvetica Neue"/>
        <a:cs typeface="Helvetica Neue"/>
        <a:sym typeface="Helvetica Neue"/>
      </a:defRPr>
    </a:lvl2pPr>
    <a:lvl3pPr indent="457176" defTabSz="457176" latinLnBrk="0">
      <a:lnSpc>
        <a:spcPct val="117999"/>
      </a:lnSpc>
      <a:defRPr sz="2100">
        <a:latin typeface="Helvetica Neue"/>
        <a:ea typeface="Helvetica Neue"/>
        <a:cs typeface="Helvetica Neue"/>
        <a:sym typeface="Helvetica Neue"/>
      </a:defRPr>
    </a:lvl3pPr>
    <a:lvl4pPr indent="685765" defTabSz="457176" latinLnBrk="0">
      <a:lnSpc>
        <a:spcPct val="117999"/>
      </a:lnSpc>
      <a:defRPr sz="2100">
        <a:latin typeface="Helvetica Neue"/>
        <a:ea typeface="Helvetica Neue"/>
        <a:cs typeface="Helvetica Neue"/>
        <a:sym typeface="Helvetica Neue"/>
      </a:defRPr>
    </a:lvl4pPr>
    <a:lvl5pPr indent="914354" defTabSz="457176" latinLnBrk="0">
      <a:lnSpc>
        <a:spcPct val="117999"/>
      </a:lnSpc>
      <a:defRPr sz="2100">
        <a:latin typeface="Helvetica Neue"/>
        <a:ea typeface="Helvetica Neue"/>
        <a:cs typeface="Helvetica Neue"/>
        <a:sym typeface="Helvetica Neue"/>
      </a:defRPr>
    </a:lvl5pPr>
    <a:lvl6pPr indent="1142941" defTabSz="457176" latinLnBrk="0">
      <a:lnSpc>
        <a:spcPct val="117999"/>
      </a:lnSpc>
      <a:defRPr sz="2100">
        <a:latin typeface="Helvetica Neue"/>
        <a:ea typeface="Helvetica Neue"/>
        <a:cs typeface="Helvetica Neue"/>
        <a:sym typeface="Helvetica Neue"/>
      </a:defRPr>
    </a:lvl6pPr>
    <a:lvl7pPr indent="1371530" defTabSz="457176" latinLnBrk="0">
      <a:lnSpc>
        <a:spcPct val="117999"/>
      </a:lnSpc>
      <a:defRPr sz="2100">
        <a:latin typeface="Helvetica Neue"/>
        <a:ea typeface="Helvetica Neue"/>
        <a:cs typeface="Helvetica Neue"/>
        <a:sym typeface="Helvetica Neue"/>
      </a:defRPr>
    </a:lvl7pPr>
    <a:lvl8pPr indent="1600119" defTabSz="457176" latinLnBrk="0">
      <a:lnSpc>
        <a:spcPct val="117999"/>
      </a:lnSpc>
      <a:defRPr sz="2100">
        <a:latin typeface="Helvetica Neue"/>
        <a:ea typeface="Helvetica Neue"/>
        <a:cs typeface="Helvetica Neue"/>
        <a:sym typeface="Helvetica Neue"/>
      </a:defRPr>
    </a:lvl8pPr>
    <a:lvl9pPr indent="1828706" defTabSz="457176" latinLnBrk="0">
      <a:lnSpc>
        <a:spcPct val="117999"/>
      </a:lnSpc>
      <a:defRPr sz="21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Tree>
    <p:extLst>
      <p:ext uri="{BB962C8B-B14F-4D97-AF65-F5344CB8AC3E}">
        <p14:creationId xmlns:p14="http://schemas.microsoft.com/office/powerpoint/2010/main" val="22277369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100" dirty="0" smtClean="0">
                <a:effectLst/>
                <a:latin typeface="Helvetica Neue"/>
                <a:ea typeface="Helvetica Neue"/>
                <a:cs typeface="Helvetica Neue"/>
                <a:sym typeface="Helvetica Neue"/>
              </a:rPr>
              <a:t>The core values are also based in the laws which a Swedish public authority is obliged to follow. The </a:t>
            </a:r>
            <a:r>
              <a:rPr lang="en-US" sz="2100" dirty="0" err="1" smtClean="0">
                <a:effectLst/>
                <a:latin typeface="Helvetica Neue"/>
                <a:ea typeface="Helvetica Neue"/>
                <a:cs typeface="Helvetica Neue"/>
                <a:sym typeface="Helvetica Neue"/>
              </a:rPr>
              <a:t>organisation</a:t>
            </a:r>
            <a:r>
              <a:rPr lang="en-US" sz="2100" dirty="0" smtClean="0">
                <a:effectLst/>
                <a:latin typeface="Helvetica Neue"/>
                <a:ea typeface="Helvetica Neue"/>
                <a:cs typeface="Helvetica Neue"/>
                <a:sym typeface="Helvetica Neue"/>
              </a:rPr>
              <a:t> is to safeguard democracy, legality, impartiality, freedom of opinion, respect for the equal value of all human beings, efficiency and service as well as democratic principles and human rights and freedoms. Gender equality and diversity are fundamental principles in every part of our </a:t>
            </a:r>
            <a:r>
              <a:rPr lang="en-US" sz="2100" dirty="0" err="1" smtClean="0">
                <a:effectLst/>
                <a:latin typeface="Helvetica Neue"/>
                <a:ea typeface="Helvetica Neue"/>
                <a:cs typeface="Helvetica Neue"/>
                <a:sym typeface="Helvetica Neue"/>
              </a:rPr>
              <a:t>organisation</a:t>
            </a:r>
            <a:r>
              <a:rPr lang="en-US" sz="2100" dirty="0" smtClean="0">
                <a:effectLst/>
                <a:latin typeface="Helvetica Neue"/>
                <a:ea typeface="Helvetica Neue"/>
                <a:cs typeface="Helvetica Neue"/>
                <a:sym typeface="Helvetica Neue"/>
              </a:rPr>
              <a:t>.</a:t>
            </a:r>
            <a:endParaRPr lang="sv-SE" sz="2400" dirty="0" smtClean="0"/>
          </a:p>
        </p:txBody>
      </p:sp>
    </p:spTree>
    <p:extLst>
      <p:ext uri="{BB962C8B-B14F-4D97-AF65-F5344CB8AC3E}">
        <p14:creationId xmlns:p14="http://schemas.microsoft.com/office/powerpoint/2010/main" val="29394773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100" dirty="0" smtClean="0">
                <a:effectLst/>
                <a:latin typeface="Helvetica Neue"/>
                <a:ea typeface="Helvetica Neue"/>
                <a:cs typeface="Helvetica Neue"/>
                <a:sym typeface="Helvetica Neue"/>
              </a:rPr>
              <a:t>Further values </a:t>
            </a:r>
            <a:r>
              <a:rPr lang="en-US" sz="2100" dirty="0" err="1" smtClean="0">
                <a:effectLst/>
                <a:latin typeface="Helvetica Neue"/>
                <a:ea typeface="Helvetica Neue"/>
                <a:cs typeface="Helvetica Neue"/>
                <a:sym typeface="Helvetica Neue"/>
              </a:rPr>
              <a:t>characterise</a:t>
            </a:r>
            <a:r>
              <a:rPr lang="en-US" sz="2100" dirty="0" smtClean="0">
                <a:effectLst/>
                <a:latin typeface="Helvetica Neue"/>
                <a:ea typeface="Helvetica Neue"/>
                <a:cs typeface="Helvetica Neue"/>
                <a:sym typeface="Helvetica Neue"/>
              </a:rPr>
              <a:t> Lund University and have done so for a long time: a critical and reflective perspective, objectivity, nonpartisanship, curiosity, engagement, compassion and </a:t>
            </a:r>
            <a:r>
              <a:rPr lang="en-US" sz="2100" dirty="0" err="1" smtClean="0">
                <a:effectLst/>
                <a:latin typeface="Helvetica Neue"/>
                <a:ea typeface="Helvetica Neue"/>
                <a:cs typeface="Helvetica Neue"/>
                <a:sym typeface="Helvetica Neue"/>
              </a:rPr>
              <a:t>humour</a:t>
            </a:r>
            <a:r>
              <a:rPr lang="sv-SE" sz="2400" dirty="0" smtClean="0"/>
              <a:t>. </a:t>
            </a:r>
          </a:p>
        </p:txBody>
      </p:sp>
    </p:spTree>
    <p:extLst>
      <p:ext uri="{BB962C8B-B14F-4D97-AF65-F5344CB8AC3E}">
        <p14:creationId xmlns:p14="http://schemas.microsoft.com/office/powerpoint/2010/main" val="2939477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The vision.</a:t>
            </a:r>
          </a:p>
          <a:p>
            <a:endParaRPr lang="sv-SE" dirty="0" smtClean="0"/>
          </a:p>
          <a:p>
            <a:r>
              <a:rPr lang="sv-SE" sz="2100" dirty="0" smtClean="0">
                <a:latin typeface="Helvetica Neue"/>
                <a:ea typeface="Helvetica Neue"/>
                <a:cs typeface="Helvetica Neue"/>
                <a:sym typeface="Helvetica Neue"/>
              </a:rPr>
              <a:t>In the </a:t>
            </a:r>
            <a:r>
              <a:rPr lang="sv-SE" sz="2100" dirty="0" err="1" smtClean="0">
                <a:latin typeface="Helvetica Neue"/>
                <a:ea typeface="Helvetica Neue"/>
                <a:cs typeface="Helvetica Neue"/>
                <a:sym typeface="Helvetica Neue"/>
              </a:rPr>
              <a:t>slide</a:t>
            </a:r>
            <a:r>
              <a:rPr lang="sv-SE" sz="2100" dirty="0" smtClean="0">
                <a:latin typeface="Helvetica Neue"/>
                <a:ea typeface="Helvetica Neue"/>
                <a:cs typeface="Helvetica Neue"/>
                <a:sym typeface="Helvetica Neue"/>
              </a:rPr>
              <a:t> show </a:t>
            </a:r>
            <a:r>
              <a:rPr lang="sv-SE" sz="2100" dirty="0" err="1" smtClean="0">
                <a:latin typeface="Helvetica Neue"/>
                <a:ea typeface="Helvetica Neue"/>
                <a:cs typeface="Helvetica Neue"/>
                <a:sym typeface="Helvetica Neue"/>
              </a:rPr>
              <a:t>view</a:t>
            </a:r>
            <a:r>
              <a:rPr lang="sv-SE" sz="2100" dirty="0" smtClean="0">
                <a:latin typeface="Helvetica Neue"/>
                <a:ea typeface="Helvetica Neue"/>
                <a:cs typeface="Helvetica Neue"/>
                <a:sym typeface="Helvetica Neue"/>
              </a:rPr>
              <a:t>, the Youtube </a:t>
            </a:r>
            <a:r>
              <a:rPr lang="sv-SE" sz="2100" dirty="0" err="1" smtClean="0">
                <a:latin typeface="Helvetica Neue"/>
                <a:ea typeface="Helvetica Neue"/>
                <a:cs typeface="Helvetica Neue"/>
                <a:sym typeface="Helvetica Neue"/>
              </a:rPr>
              <a:t>icon</a:t>
            </a:r>
            <a:r>
              <a:rPr lang="sv-SE" sz="2100" dirty="0" smtClean="0">
                <a:latin typeface="Helvetica Neue"/>
                <a:ea typeface="Helvetica Neue"/>
                <a:cs typeface="Helvetica Neue"/>
                <a:sym typeface="Helvetica Neue"/>
              </a:rPr>
              <a:t> </a:t>
            </a:r>
            <a:r>
              <a:rPr lang="sv-SE" sz="2100" dirty="0" err="1" smtClean="0">
                <a:latin typeface="Helvetica Neue"/>
                <a:ea typeface="Helvetica Neue"/>
                <a:cs typeface="Helvetica Neue"/>
                <a:sym typeface="Helvetica Neue"/>
              </a:rPr>
              <a:t>links</a:t>
            </a:r>
            <a:r>
              <a:rPr lang="sv-SE" sz="2100" dirty="0" smtClean="0">
                <a:latin typeface="Helvetica Neue"/>
                <a:ea typeface="Helvetica Neue"/>
                <a:cs typeface="Helvetica Neue"/>
                <a:sym typeface="Helvetica Neue"/>
              </a:rPr>
              <a:t> to a short film </a:t>
            </a:r>
            <a:r>
              <a:rPr lang="sv-SE" sz="2100" dirty="0" err="1" smtClean="0">
                <a:latin typeface="Helvetica Neue"/>
                <a:ea typeface="Helvetica Neue"/>
                <a:cs typeface="Helvetica Neue"/>
                <a:sym typeface="Helvetica Neue"/>
              </a:rPr>
              <a:t>about</a:t>
            </a:r>
            <a:r>
              <a:rPr lang="sv-SE" sz="2100" dirty="0" smtClean="0">
                <a:latin typeface="Helvetica Neue"/>
                <a:ea typeface="Helvetica Neue"/>
                <a:cs typeface="Helvetica Neue"/>
                <a:sym typeface="Helvetica Neue"/>
              </a:rPr>
              <a:t> the </a:t>
            </a:r>
            <a:r>
              <a:rPr lang="sv-SE" sz="2100" dirty="0" err="1" smtClean="0">
                <a:latin typeface="Helvetica Neue"/>
                <a:ea typeface="Helvetica Neue"/>
                <a:cs typeface="Helvetica Neue"/>
                <a:sym typeface="Helvetica Neue"/>
              </a:rPr>
              <a:t>strategic</a:t>
            </a:r>
            <a:r>
              <a:rPr lang="sv-SE" sz="2100" dirty="0" smtClean="0">
                <a:latin typeface="Helvetica Neue"/>
                <a:ea typeface="Helvetica Neue"/>
                <a:cs typeface="Helvetica Neue"/>
                <a:sym typeface="Helvetica Neue"/>
              </a:rPr>
              <a:t> plan.</a:t>
            </a:r>
          </a:p>
          <a:p>
            <a:endParaRPr lang="sv-SE" dirty="0"/>
          </a:p>
        </p:txBody>
      </p:sp>
    </p:spTree>
    <p:extLst>
      <p:ext uri="{BB962C8B-B14F-4D97-AF65-F5344CB8AC3E}">
        <p14:creationId xmlns:p14="http://schemas.microsoft.com/office/powerpoint/2010/main" val="188402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lvl="0" indent="-171450">
              <a:buFont typeface="Arial" panose="020B0604020202020204" pitchFamily="34" charset="0"/>
              <a:buChar char="•"/>
            </a:pPr>
            <a:r>
              <a:rPr lang="en-US" sz="2100" dirty="0" smtClean="0">
                <a:effectLst/>
                <a:latin typeface="Helvetica Neue"/>
                <a:ea typeface="Helvetica Neue"/>
                <a:cs typeface="Helvetica Neue"/>
                <a:sym typeface="Helvetica Neue"/>
              </a:rPr>
              <a:t>First and second cycle education, research studies and research shall strive to achieve the highest quality</a:t>
            </a:r>
            <a:r>
              <a:rPr lang="sv-SE" sz="2400" dirty="0" smtClean="0"/>
              <a:t>. </a:t>
            </a:r>
          </a:p>
          <a:p>
            <a:pPr marL="171450" marR="0" lvl="0" indent="-171450" defTabSz="457176" eaLnBrk="1" fontAlgn="auto" latinLnBrk="0" hangingPunct="1">
              <a:lnSpc>
                <a:spcPct val="117999"/>
              </a:lnSpc>
              <a:spcBef>
                <a:spcPts val="0"/>
              </a:spcBef>
              <a:spcAft>
                <a:spcPts val="0"/>
              </a:spcAft>
              <a:buClrTx/>
              <a:buSzTx/>
              <a:buFont typeface="Arial" panose="020B0604020202020204" pitchFamily="34" charset="0"/>
              <a:buChar char="•"/>
              <a:tabLst/>
              <a:defRPr/>
            </a:pPr>
            <a:r>
              <a:rPr lang="en-US" sz="2100" dirty="0" smtClean="0">
                <a:effectLst/>
                <a:latin typeface="Helvetica Neue"/>
                <a:ea typeface="Helvetica Neue"/>
                <a:cs typeface="Helvetica Neue"/>
                <a:sym typeface="Helvetica Neue"/>
              </a:rPr>
              <a:t>Education and research shall be intertwined in learning environments dedicated both to teaching and research, where qualifications in education and research are equally valued</a:t>
            </a:r>
            <a:r>
              <a:rPr lang="sv-SE" sz="2400" dirty="0" smtClean="0"/>
              <a:t>.</a:t>
            </a:r>
          </a:p>
          <a:p>
            <a:pPr marL="171450" lvl="0" indent="-171450">
              <a:buFont typeface="Arial" panose="020B0604020202020204" pitchFamily="34" charset="0"/>
              <a:buChar char="•"/>
            </a:pPr>
            <a:r>
              <a:rPr lang="en-US" sz="2100" dirty="0" smtClean="0">
                <a:effectLst/>
                <a:latin typeface="Helvetica Neue"/>
                <a:ea typeface="Helvetica Neue"/>
                <a:cs typeface="Helvetica Neue"/>
                <a:sym typeface="Helvetica Neue"/>
              </a:rPr>
              <a:t>Teaching methods, course content and the students’ own learning process are to equip students and doctoral students to meet new challenges. The teaching staff shall be highly qualified in teaching and learning and increased educational quality shall be particularly rewarded</a:t>
            </a:r>
            <a:r>
              <a:rPr lang="sv-SE" sz="2400" dirty="0" smtClean="0"/>
              <a:t>.</a:t>
            </a:r>
          </a:p>
          <a:p>
            <a:pPr marL="171450" marR="0" lvl="0" indent="-171450" defTabSz="457176" eaLnBrk="1" fontAlgn="auto" latinLnBrk="0" hangingPunct="1">
              <a:lnSpc>
                <a:spcPct val="117999"/>
              </a:lnSpc>
              <a:spcBef>
                <a:spcPts val="0"/>
              </a:spcBef>
              <a:spcAft>
                <a:spcPts val="0"/>
              </a:spcAft>
              <a:buClrTx/>
              <a:buSzTx/>
              <a:buFont typeface="Arial" panose="020B0604020202020204" pitchFamily="34" charset="0"/>
              <a:buChar char="•"/>
              <a:tabLst/>
              <a:defRPr/>
            </a:pPr>
            <a:r>
              <a:rPr lang="en-US" sz="2100" dirty="0" smtClean="0">
                <a:effectLst/>
                <a:latin typeface="Helvetica Neue"/>
                <a:ea typeface="Helvetica Neue"/>
                <a:cs typeface="Helvetica Neue"/>
                <a:sym typeface="Helvetica Neue"/>
              </a:rPr>
              <a:t>Diversity in education and research shall be reinforced through widening participation.</a:t>
            </a:r>
            <a:endParaRPr lang="sv-SE" sz="2100" dirty="0" smtClean="0">
              <a:effectLst/>
              <a:latin typeface="Helvetica Neue"/>
              <a:ea typeface="Helvetica Neue"/>
              <a:cs typeface="Helvetica Neue"/>
              <a:sym typeface="Helvetica Neue"/>
            </a:endParaRPr>
          </a:p>
          <a:p>
            <a:pPr marL="171450" lvl="0" indent="-171450">
              <a:buFont typeface="Arial" panose="020B0604020202020204" pitchFamily="34" charset="0"/>
              <a:buChar char="•"/>
            </a:pPr>
            <a:r>
              <a:rPr lang="en-US" sz="2100" dirty="0" smtClean="0">
                <a:effectLst/>
                <a:latin typeface="Helvetica Neue"/>
                <a:ea typeface="Helvetica Neue"/>
                <a:cs typeface="Helvetica Neue"/>
                <a:sym typeface="Helvetica Neue"/>
              </a:rPr>
              <a:t>Research shall be conducted in dynamic and well-</a:t>
            </a:r>
            <a:r>
              <a:rPr lang="en-US" sz="2100" dirty="0" err="1" smtClean="0">
                <a:effectLst/>
                <a:latin typeface="Helvetica Neue"/>
                <a:ea typeface="Helvetica Neue"/>
                <a:cs typeface="Helvetica Neue"/>
                <a:sym typeface="Helvetica Neue"/>
              </a:rPr>
              <a:t>organised</a:t>
            </a:r>
            <a:r>
              <a:rPr lang="en-US" sz="2100" dirty="0" smtClean="0">
                <a:effectLst/>
                <a:latin typeface="Helvetica Neue"/>
                <a:ea typeface="Helvetica Neue"/>
                <a:cs typeface="Helvetica Neue"/>
                <a:sym typeface="Helvetica Neue"/>
              </a:rPr>
              <a:t> environments and on an ethical basis. It shall be founded on critical thinking and reflection while allowing risks to be taken. Research findings shall be made openly accessible.</a:t>
            </a:r>
          </a:p>
          <a:p>
            <a:pPr marL="171450" lvl="0" indent="-171450">
              <a:buFont typeface="Arial" panose="020B0604020202020204" pitchFamily="34" charset="0"/>
              <a:buChar char="•"/>
            </a:pPr>
            <a:r>
              <a:rPr lang="en-US" sz="2100" dirty="0" smtClean="0">
                <a:effectLst/>
                <a:latin typeface="Helvetica Neue"/>
                <a:ea typeface="Helvetica Neue"/>
                <a:cs typeface="Helvetica Neue"/>
                <a:sym typeface="Helvetica Neue"/>
              </a:rPr>
              <a:t>Achieving the quality goals in education and research requires infrastructure and a support </a:t>
            </a:r>
            <a:r>
              <a:rPr lang="en-US" sz="2100" dirty="0" err="1" smtClean="0">
                <a:effectLst/>
                <a:latin typeface="Helvetica Neue"/>
                <a:ea typeface="Helvetica Neue"/>
                <a:cs typeface="Helvetica Neue"/>
                <a:sym typeface="Helvetica Neue"/>
              </a:rPr>
              <a:t>organisation</a:t>
            </a:r>
            <a:r>
              <a:rPr lang="en-US" sz="2100" dirty="0" smtClean="0">
                <a:effectLst/>
                <a:latin typeface="Helvetica Neue"/>
                <a:ea typeface="Helvetica Neue"/>
                <a:cs typeface="Helvetica Neue"/>
                <a:sym typeface="Helvetica Neue"/>
              </a:rPr>
              <a:t> which are fit for purpose</a:t>
            </a:r>
            <a:r>
              <a:rPr lang="sv-SE" sz="2400" dirty="0" smtClean="0"/>
              <a:t>.</a:t>
            </a:r>
          </a:p>
        </p:txBody>
      </p:sp>
    </p:spTree>
    <p:extLst>
      <p:ext uri="{BB962C8B-B14F-4D97-AF65-F5344CB8AC3E}">
        <p14:creationId xmlns:p14="http://schemas.microsoft.com/office/powerpoint/2010/main" val="2508604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lvl="0" indent="-171450">
              <a:buFont typeface="Arial" panose="020B0604020202020204" pitchFamily="34" charset="0"/>
              <a:buChar char="•"/>
            </a:pPr>
            <a:r>
              <a:rPr lang="en-US" sz="2100" dirty="0" smtClean="0">
                <a:effectLst/>
                <a:latin typeface="Helvetica Neue"/>
                <a:ea typeface="Helvetica Neue"/>
                <a:cs typeface="Helvetica Neue"/>
                <a:sym typeface="Helvetica Neue"/>
              </a:rPr>
              <a:t>The University’s disciplinary range is unique and shall be safeguarded</a:t>
            </a:r>
            <a:r>
              <a:rPr lang="sv-SE" sz="2400" dirty="0" smtClean="0"/>
              <a:t>.</a:t>
            </a:r>
          </a:p>
          <a:p>
            <a:pPr marL="171450" marR="0" lvl="0" indent="-171450" defTabSz="457176" eaLnBrk="1" fontAlgn="auto" latinLnBrk="0" hangingPunct="1">
              <a:lnSpc>
                <a:spcPct val="117999"/>
              </a:lnSpc>
              <a:spcBef>
                <a:spcPts val="0"/>
              </a:spcBef>
              <a:spcAft>
                <a:spcPts val="0"/>
              </a:spcAft>
              <a:buClrTx/>
              <a:buSzTx/>
              <a:buFont typeface="Arial" panose="020B0604020202020204" pitchFamily="34" charset="0"/>
              <a:buChar char="•"/>
              <a:tabLst/>
              <a:defRPr/>
            </a:pPr>
            <a:r>
              <a:rPr lang="en-US" sz="2100" dirty="0" smtClean="0">
                <a:effectLst/>
                <a:latin typeface="Helvetica Neue"/>
                <a:ea typeface="Helvetica Neue"/>
                <a:cs typeface="Helvetica Neue"/>
                <a:sym typeface="Helvetica Neue"/>
              </a:rPr>
              <a:t>Boundary-crossing and interdisciplinary collaborations within Lund University and with other higher education institutions shall be encouraged and new collaborations developed. Obstacles to collaboration shall be identified and removed.</a:t>
            </a:r>
            <a:endParaRPr lang="sv-SE" sz="2100" dirty="0" smtClean="0">
              <a:effectLst/>
              <a:latin typeface="Helvetica Neue"/>
              <a:ea typeface="Helvetica Neue"/>
              <a:cs typeface="Helvetica Neue"/>
              <a:sym typeface="Helvetica Neue"/>
            </a:endParaRPr>
          </a:p>
          <a:p>
            <a:pPr marL="171450" lvl="0" indent="-171450">
              <a:buFont typeface="Arial" panose="020B0604020202020204" pitchFamily="34" charset="0"/>
              <a:buChar char="•"/>
            </a:pPr>
            <a:r>
              <a:rPr lang="en-US" sz="2100" dirty="0" smtClean="0">
                <a:effectLst/>
                <a:latin typeface="Helvetica Neue"/>
                <a:ea typeface="Helvetica Neue"/>
                <a:cs typeface="Helvetica Neue"/>
                <a:sym typeface="Helvetica Neue"/>
              </a:rPr>
              <a:t>Active collaboration with the public sector, cultural sector, community life, business and industry, and alumni shall be further developed and facilitated.</a:t>
            </a:r>
          </a:p>
          <a:p>
            <a:pPr marL="171450" marR="0" lvl="0" indent="-171450" defTabSz="457176" eaLnBrk="1" fontAlgn="auto" latinLnBrk="0" hangingPunct="1">
              <a:lnSpc>
                <a:spcPct val="117999"/>
              </a:lnSpc>
              <a:spcBef>
                <a:spcPts val="0"/>
              </a:spcBef>
              <a:spcAft>
                <a:spcPts val="0"/>
              </a:spcAft>
              <a:buClrTx/>
              <a:buSzTx/>
              <a:buFont typeface="Arial" panose="020B0604020202020204" pitchFamily="34" charset="0"/>
              <a:buChar char="•"/>
              <a:tabLst/>
              <a:defRPr/>
            </a:pPr>
            <a:r>
              <a:rPr lang="en-US" sz="2100" dirty="0" smtClean="0">
                <a:effectLst/>
                <a:latin typeface="Helvetica Neue"/>
                <a:ea typeface="Helvetica Neue"/>
                <a:cs typeface="Helvetica Neue"/>
                <a:sym typeface="Helvetica Neue"/>
              </a:rPr>
              <a:t>Lund University shall assume great societal responsibility and meet global challenges, for example in its work for sustainable development.</a:t>
            </a:r>
            <a:endParaRPr lang="sv-SE" sz="2100" dirty="0" smtClean="0">
              <a:effectLst/>
              <a:latin typeface="Helvetica Neue"/>
              <a:ea typeface="Helvetica Neue"/>
              <a:cs typeface="Helvetica Neue"/>
              <a:sym typeface="Helvetica Neue"/>
            </a:endParaRPr>
          </a:p>
          <a:p>
            <a:pPr marL="171450" marR="0" lvl="0" indent="-171450" defTabSz="457176" eaLnBrk="1" fontAlgn="auto" latinLnBrk="0" hangingPunct="1">
              <a:lnSpc>
                <a:spcPct val="117999"/>
              </a:lnSpc>
              <a:spcBef>
                <a:spcPts val="0"/>
              </a:spcBef>
              <a:spcAft>
                <a:spcPts val="0"/>
              </a:spcAft>
              <a:buClrTx/>
              <a:buSzTx/>
              <a:buFont typeface="Arial" panose="020B0604020202020204" pitchFamily="34" charset="0"/>
              <a:buChar char="•"/>
              <a:tabLst/>
              <a:defRPr/>
            </a:pPr>
            <a:r>
              <a:rPr lang="en-US" sz="2100" dirty="0" smtClean="0">
                <a:effectLst/>
                <a:latin typeface="Helvetica Neue"/>
                <a:ea typeface="Helvetica Neue"/>
                <a:cs typeface="Helvetica Neue"/>
                <a:sym typeface="Helvetica Neue"/>
              </a:rPr>
              <a:t>Cooperation and integration with universities and other partners in the </a:t>
            </a:r>
            <a:r>
              <a:rPr lang="en-US" sz="2100" dirty="0" err="1" smtClean="0">
                <a:effectLst/>
                <a:latin typeface="Helvetica Neue"/>
                <a:ea typeface="Helvetica Neue"/>
                <a:cs typeface="Helvetica Neue"/>
                <a:sym typeface="Helvetica Neue"/>
              </a:rPr>
              <a:t>Öresund</a:t>
            </a:r>
            <a:r>
              <a:rPr lang="en-US" sz="2100" dirty="0" smtClean="0">
                <a:effectLst/>
                <a:latin typeface="Helvetica Neue"/>
                <a:ea typeface="Helvetica Neue"/>
                <a:cs typeface="Helvetica Neue"/>
                <a:sym typeface="Helvetica Neue"/>
              </a:rPr>
              <a:t> region shall be reinforced.</a:t>
            </a:r>
            <a:endParaRPr lang="sv-SE" sz="2100" dirty="0" smtClean="0">
              <a:effectLst/>
              <a:latin typeface="Helvetica Neue"/>
              <a:ea typeface="Helvetica Neue"/>
              <a:cs typeface="Helvetica Neue"/>
              <a:sym typeface="Helvetica Neue"/>
            </a:endParaRPr>
          </a:p>
          <a:p>
            <a:pPr marL="171450" marR="0" lvl="0" indent="-171450" defTabSz="457176" eaLnBrk="1" fontAlgn="auto" latinLnBrk="0" hangingPunct="1">
              <a:lnSpc>
                <a:spcPct val="117999"/>
              </a:lnSpc>
              <a:spcBef>
                <a:spcPts val="0"/>
              </a:spcBef>
              <a:spcAft>
                <a:spcPts val="0"/>
              </a:spcAft>
              <a:buClrTx/>
              <a:buSzTx/>
              <a:buFont typeface="Arial" panose="020B0604020202020204" pitchFamily="34" charset="0"/>
              <a:buChar char="•"/>
              <a:tabLst/>
              <a:defRPr/>
            </a:pPr>
            <a:r>
              <a:rPr lang="en-US" sz="2100" dirty="0" smtClean="0">
                <a:effectLst/>
                <a:latin typeface="Helvetica Neue"/>
                <a:ea typeface="Helvetica Neue"/>
                <a:cs typeface="Helvetica Neue"/>
                <a:sym typeface="Helvetica Neue"/>
              </a:rPr>
              <a:t>The University shall be an influential voice in the research community, in public debate and in cultural life. This includes increasing the visibility of the </a:t>
            </a:r>
            <a:r>
              <a:rPr lang="en-US" sz="2100" dirty="0" err="1" smtClean="0">
                <a:effectLst/>
                <a:latin typeface="Helvetica Neue"/>
                <a:ea typeface="Helvetica Neue"/>
                <a:cs typeface="Helvetica Neue"/>
                <a:sym typeface="Helvetica Neue"/>
              </a:rPr>
              <a:t>organisation</a:t>
            </a:r>
            <a:r>
              <a:rPr lang="en-US" sz="2100" dirty="0" smtClean="0">
                <a:effectLst/>
                <a:latin typeface="Helvetica Neue"/>
                <a:ea typeface="Helvetica Neue"/>
                <a:cs typeface="Helvetica Neue"/>
                <a:sym typeface="Helvetica Neue"/>
              </a:rPr>
              <a:t>.</a:t>
            </a:r>
            <a:endParaRPr lang="sv-SE" sz="2100" dirty="0" smtClean="0">
              <a:effectLst/>
              <a:latin typeface="Helvetica Neue"/>
              <a:ea typeface="Helvetica Neue"/>
              <a:cs typeface="Helvetica Neue"/>
              <a:sym typeface="Helvetica Neue"/>
            </a:endParaRPr>
          </a:p>
          <a:p>
            <a:pPr marL="171450" lvl="0" indent="-171450">
              <a:buFont typeface="Arial" panose="020B0604020202020204" pitchFamily="34" charset="0"/>
              <a:buChar char="•"/>
            </a:pPr>
            <a:endParaRPr lang="sv-SE" sz="2400" dirty="0" smtClean="0"/>
          </a:p>
        </p:txBody>
      </p:sp>
    </p:spTree>
    <p:extLst>
      <p:ext uri="{BB962C8B-B14F-4D97-AF65-F5344CB8AC3E}">
        <p14:creationId xmlns:p14="http://schemas.microsoft.com/office/powerpoint/2010/main" val="4220225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marR="0" lvl="0" indent="-171450" defTabSz="457176" eaLnBrk="1" fontAlgn="auto" latinLnBrk="0" hangingPunct="1">
              <a:lnSpc>
                <a:spcPct val="117999"/>
              </a:lnSpc>
              <a:spcBef>
                <a:spcPts val="0"/>
              </a:spcBef>
              <a:spcAft>
                <a:spcPts val="0"/>
              </a:spcAft>
              <a:buClrTx/>
              <a:buSzTx/>
              <a:buFont typeface="Arial" panose="020B0604020202020204" pitchFamily="34" charset="0"/>
              <a:buChar char="•"/>
              <a:tabLst/>
              <a:defRPr/>
            </a:pPr>
            <a:r>
              <a:rPr lang="en-US" sz="2100" dirty="0" smtClean="0">
                <a:effectLst/>
                <a:latin typeface="Helvetica Neue"/>
                <a:ea typeface="Helvetica Neue"/>
                <a:cs typeface="Helvetica Neue"/>
                <a:sym typeface="Helvetica Neue"/>
              </a:rPr>
              <a:t>There shall be an international perspective and global engagement in the </a:t>
            </a:r>
            <a:r>
              <a:rPr lang="en-US" sz="2100" dirty="0" err="1" smtClean="0">
                <a:effectLst/>
                <a:latin typeface="Helvetica Neue"/>
                <a:ea typeface="Helvetica Neue"/>
                <a:cs typeface="Helvetica Neue"/>
                <a:sym typeface="Helvetica Neue"/>
              </a:rPr>
              <a:t>organisation</a:t>
            </a:r>
            <a:r>
              <a:rPr lang="en-US" sz="2100" dirty="0" smtClean="0">
                <a:effectLst/>
                <a:latin typeface="Helvetica Neue"/>
                <a:ea typeface="Helvetica Neue"/>
                <a:cs typeface="Helvetica Neue"/>
                <a:sym typeface="Helvetica Neue"/>
              </a:rPr>
              <a:t>, in its approach to people and in their experience of the University.</a:t>
            </a:r>
            <a:endParaRPr lang="sv-SE" sz="2100" dirty="0" smtClean="0">
              <a:effectLst/>
              <a:latin typeface="Helvetica Neue"/>
              <a:ea typeface="Helvetica Neue"/>
              <a:cs typeface="Helvetica Neue"/>
              <a:sym typeface="Helvetica Neue"/>
            </a:endParaRPr>
          </a:p>
          <a:p>
            <a:pPr marL="171450" marR="0" lvl="0" indent="-171450" defTabSz="457176" eaLnBrk="1" fontAlgn="auto" latinLnBrk="0" hangingPunct="1">
              <a:lnSpc>
                <a:spcPct val="117999"/>
              </a:lnSpc>
              <a:spcBef>
                <a:spcPts val="0"/>
              </a:spcBef>
              <a:spcAft>
                <a:spcPts val="0"/>
              </a:spcAft>
              <a:buClrTx/>
              <a:buSzTx/>
              <a:buFont typeface="Arial" panose="020B0604020202020204" pitchFamily="34" charset="0"/>
              <a:buChar char="•"/>
              <a:tabLst/>
              <a:defRPr/>
            </a:pPr>
            <a:r>
              <a:rPr lang="en-US" sz="2100" dirty="0" smtClean="0">
                <a:effectLst/>
                <a:latin typeface="Helvetica Neue"/>
                <a:ea typeface="Helvetica Neue"/>
                <a:cs typeface="Helvetica Neue"/>
                <a:sym typeface="Helvetica Neue"/>
              </a:rPr>
              <a:t>There shall be good opportunities for international mobility for students and staff.</a:t>
            </a:r>
            <a:endParaRPr lang="sv-SE" sz="2100" dirty="0" smtClean="0">
              <a:effectLst/>
              <a:latin typeface="Helvetica Neue"/>
              <a:ea typeface="Helvetica Neue"/>
              <a:cs typeface="Helvetica Neue"/>
              <a:sym typeface="Helvetica Neue"/>
            </a:endParaRPr>
          </a:p>
          <a:p>
            <a:pPr marL="171450" marR="0" lvl="0" indent="-171450" defTabSz="457176" eaLnBrk="1" fontAlgn="auto" latinLnBrk="0" hangingPunct="1">
              <a:lnSpc>
                <a:spcPct val="117999"/>
              </a:lnSpc>
              <a:spcBef>
                <a:spcPts val="0"/>
              </a:spcBef>
              <a:spcAft>
                <a:spcPts val="0"/>
              </a:spcAft>
              <a:buClrTx/>
              <a:buSzTx/>
              <a:buFont typeface="Arial" panose="020B0604020202020204" pitchFamily="34" charset="0"/>
              <a:buChar char="•"/>
              <a:tabLst/>
              <a:defRPr/>
            </a:pPr>
            <a:r>
              <a:rPr lang="en-US" sz="2100" dirty="0" smtClean="0">
                <a:effectLst/>
                <a:latin typeface="Helvetica Neue"/>
                <a:ea typeface="Helvetica Neue"/>
                <a:cs typeface="Helvetica Neue"/>
                <a:sym typeface="Helvetica Neue"/>
              </a:rPr>
              <a:t>The University shall be attractive to international students and staff.</a:t>
            </a:r>
            <a:endParaRPr lang="sv-SE" sz="2100" dirty="0" smtClean="0">
              <a:effectLst/>
              <a:latin typeface="Helvetica Neue"/>
              <a:ea typeface="Helvetica Neue"/>
              <a:cs typeface="Helvetica Neue"/>
              <a:sym typeface="Helvetica Neue"/>
            </a:endParaRPr>
          </a:p>
          <a:p>
            <a:pPr marL="171450" lvl="0" indent="-171450">
              <a:buFont typeface="Arial" panose="020B0604020202020204" pitchFamily="34" charset="0"/>
              <a:buChar char="•"/>
            </a:pPr>
            <a:r>
              <a:rPr lang="en-US" sz="2100" dirty="0" smtClean="0">
                <a:effectLst/>
                <a:latin typeface="Helvetica Neue"/>
                <a:ea typeface="Helvetica Neue"/>
                <a:cs typeface="Helvetica Neue"/>
                <a:sym typeface="Helvetica Neue"/>
              </a:rPr>
              <a:t>The University shall have strategically supported international partnerships and take an active part in influential international networks, such as LERU and U21</a:t>
            </a:r>
            <a:r>
              <a:rPr lang="sv-SE" sz="2400" dirty="0" smtClean="0"/>
              <a:t>.</a:t>
            </a:r>
          </a:p>
        </p:txBody>
      </p:sp>
    </p:spTree>
    <p:extLst>
      <p:ext uri="{BB962C8B-B14F-4D97-AF65-F5344CB8AC3E}">
        <p14:creationId xmlns:p14="http://schemas.microsoft.com/office/powerpoint/2010/main" val="2326859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lvl="0" indent="-171450">
              <a:buFont typeface="Arial" panose="020B0604020202020204" pitchFamily="34" charset="0"/>
              <a:buChar char="•"/>
            </a:pPr>
            <a:r>
              <a:rPr lang="en-US" sz="2100" dirty="0" smtClean="0">
                <a:effectLst/>
                <a:latin typeface="Helvetica Neue"/>
                <a:ea typeface="Helvetica Neue"/>
                <a:cs typeface="Helvetica Neue"/>
                <a:sym typeface="Helvetica Neue"/>
              </a:rPr>
              <a:t>Collegial leadership shall be developed to reinforce critical discussion and to achieve objectives</a:t>
            </a:r>
            <a:r>
              <a:rPr lang="sv-SE" sz="2400" dirty="0" smtClean="0"/>
              <a:t>. </a:t>
            </a:r>
          </a:p>
          <a:p>
            <a:pPr marL="171450" marR="0" lvl="0" indent="-171450" defTabSz="457176" eaLnBrk="1" fontAlgn="auto" latinLnBrk="0" hangingPunct="1">
              <a:lnSpc>
                <a:spcPct val="117999"/>
              </a:lnSpc>
              <a:spcBef>
                <a:spcPts val="0"/>
              </a:spcBef>
              <a:spcAft>
                <a:spcPts val="0"/>
              </a:spcAft>
              <a:buClrTx/>
              <a:buSzTx/>
              <a:buFont typeface="Arial" panose="020B0604020202020204" pitchFamily="34" charset="0"/>
              <a:buChar char="•"/>
              <a:tabLst/>
              <a:defRPr/>
            </a:pPr>
            <a:r>
              <a:rPr lang="en-US" sz="2100" dirty="0" smtClean="0">
                <a:effectLst/>
                <a:latin typeface="Helvetica Neue"/>
                <a:ea typeface="Helvetica Neue"/>
                <a:cs typeface="Helvetica Neue"/>
                <a:sym typeface="Helvetica Neue"/>
              </a:rPr>
              <a:t>Leaders and managers at all levels shall have the right expertise and ability to </a:t>
            </a:r>
            <a:r>
              <a:rPr lang="en-US" sz="2100" dirty="0" err="1" smtClean="0">
                <a:effectLst/>
                <a:latin typeface="Helvetica Neue"/>
                <a:ea typeface="Helvetica Neue"/>
                <a:cs typeface="Helvetica Neue"/>
                <a:sym typeface="Helvetica Neue"/>
              </a:rPr>
              <a:t>prioritise</a:t>
            </a:r>
            <a:r>
              <a:rPr lang="en-US" sz="2100" dirty="0" smtClean="0">
                <a:effectLst/>
                <a:latin typeface="Helvetica Neue"/>
                <a:ea typeface="Helvetica Neue"/>
                <a:cs typeface="Helvetica Neue"/>
                <a:sym typeface="Helvetica Neue"/>
              </a:rPr>
              <a:t>, lead and implement changes which develop the </a:t>
            </a:r>
            <a:r>
              <a:rPr lang="en-US" sz="2100" dirty="0" err="1" smtClean="0">
                <a:effectLst/>
                <a:latin typeface="Helvetica Neue"/>
                <a:ea typeface="Helvetica Neue"/>
                <a:cs typeface="Helvetica Neue"/>
                <a:sym typeface="Helvetica Neue"/>
              </a:rPr>
              <a:t>organisation</a:t>
            </a:r>
            <a:r>
              <a:rPr lang="en-US" sz="2100" dirty="0" smtClean="0">
                <a:effectLst/>
                <a:latin typeface="Helvetica Neue"/>
                <a:ea typeface="Helvetica Neue"/>
                <a:cs typeface="Helvetica Neue"/>
                <a:sym typeface="Helvetica Neue"/>
              </a:rPr>
              <a:t> and its quality, and shall have access to administrative support which is fit for purpose. </a:t>
            </a:r>
            <a:endParaRPr lang="sv-SE" sz="2400" dirty="0" smtClean="0"/>
          </a:p>
          <a:p>
            <a:pPr marL="171450" marR="0" lvl="0" indent="-171450" defTabSz="457176" eaLnBrk="1" fontAlgn="auto" latinLnBrk="0" hangingPunct="1">
              <a:lnSpc>
                <a:spcPct val="117999"/>
              </a:lnSpc>
              <a:spcBef>
                <a:spcPts val="0"/>
              </a:spcBef>
              <a:spcAft>
                <a:spcPts val="0"/>
              </a:spcAft>
              <a:buClrTx/>
              <a:buSzTx/>
              <a:buFont typeface="Arial" panose="020B0604020202020204" pitchFamily="34" charset="0"/>
              <a:buChar char="•"/>
              <a:tabLst/>
              <a:defRPr/>
            </a:pPr>
            <a:r>
              <a:rPr lang="en-US" sz="2100" dirty="0" smtClean="0">
                <a:effectLst/>
                <a:latin typeface="Helvetica Neue"/>
                <a:ea typeface="Helvetica Neue"/>
                <a:cs typeface="Helvetica Neue"/>
                <a:sym typeface="Helvetica Neue"/>
              </a:rPr>
              <a:t>Lund University shall work to develop active and responsible collegiality permeated by the sense that we are </a:t>
            </a:r>
            <a:r>
              <a:rPr lang="en-US" sz="2100" i="1" dirty="0" smtClean="0">
                <a:effectLst/>
                <a:latin typeface="Helvetica Neue"/>
                <a:ea typeface="Helvetica Neue"/>
                <a:cs typeface="Helvetica Neue"/>
                <a:sym typeface="Helvetica Neue"/>
              </a:rPr>
              <a:t>one</a:t>
            </a:r>
            <a:r>
              <a:rPr lang="en-US" sz="2100" dirty="0" smtClean="0">
                <a:effectLst/>
                <a:latin typeface="Helvetica Neue"/>
                <a:ea typeface="Helvetica Neue"/>
                <a:cs typeface="Helvetica Neue"/>
                <a:sym typeface="Helvetica Neue"/>
              </a:rPr>
              <a:t> University with a great diversity among its staff.</a:t>
            </a:r>
            <a:endParaRPr lang="sv-SE" sz="2100" dirty="0" smtClean="0">
              <a:effectLst/>
              <a:latin typeface="Helvetica Neue"/>
              <a:ea typeface="Helvetica Neue"/>
              <a:cs typeface="Helvetica Neue"/>
              <a:sym typeface="Helvetica Neue"/>
            </a:endParaRPr>
          </a:p>
          <a:p>
            <a:pPr marL="171450" lvl="0" indent="-171450">
              <a:buFont typeface="Arial" panose="020B0604020202020204" pitchFamily="34" charset="0"/>
              <a:buChar char="•"/>
            </a:pPr>
            <a:r>
              <a:rPr lang="en-US" sz="2100" dirty="0" smtClean="0">
                <a:effectLst/>
                <a:latin typeface="Helvetica Neue"/>
                <a:ea typeface="Helvetica Neue"/>
                <a:cs typeface="Helvetica Neue"/>
                <a:sym typeface="Helvetica Neue"/>
              </a:rPr>
              <a:t>Lund University shall ensure a well-functioning system for student influence at all levels</a:t>
            </a:r>
            <a:r>
              <a:rPr lang="sv-SE" sz="2400" dirty="0" smtClean="0"/>
              <a:t>.</a:t>
            </a:r>
          </a:p>
        </p:txBody>
      </p:sp>
    </p:spTree>
    <p:extLst>
      <p:ext uri="{BB962C8B-B14F-4D97-AF65-F5344CB8AC3E}">
        <p14:creationId xmlns:p14="http://schemas.microsoft.com/office/powerpoint/2010/main" val="3199197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lvl="0" indent="-171450">
              <a:buFont typeface="Arial" panose="020B0604020202020204" pitchFamily="34" charset="0"/>
              <a:buChar char="•"/>
            </a:pPr>
            <a:r>
              <a:rPr lang="en-US" sz="2100" dirty="0" smtClean="0">
                <a:effectLst/>
                <a:latin typeface="Helvetica Neue"/>
                <a:ea typeface="Helvetica Neue"/>
                <a:cs typeface="Helvetica Neue"/>
                <a:sym typeface="Helvetica Neue"/>
              </a:rPr>
              <a:t>Lund University shall distinguish itself for its excellent study environment and good educational support</a:t>
            </a:r>
            <a:r>
              <a:rPr lang="sv-SE" sz="2400" dirty="0" smtClean="0"/>
              <a:t>.</a:t>
            </a:r>
          </a:p>
          <a:p>
            <a:pPr marL="171450" lvl="0" indent="-171450">
              <a:buFont typeface="Arial" panose="020B0604020202020204" pitchFamily="34" charset="0"/>
              <a:buChar char="•"/>
            </a:pPr>
            <a:r>
              <a:rPr lang="en-US" sz="2100" dirty="0" smtClean="0">
                <a:effectLst/>
                <a:latin typeface="Helvetica Neue"/>
                <a:ea typeface="Helvetica Neue"/>
                <a:cs typeface="Helvetica Neue"/>
                <a:sym typeface="Helvetica Neue"/>
              </a:rPr>
              <a:t>Clear career paths shall be ensured and the University shall work strategically with recruitment</a:t>
            </a:r>
            <a:r>
              <a:rPr lang="sv-SE" sz="2400" dirty="0" smtClean="0"/>
              <a:t>. </a:t>
            </a:r>
          </a:p>
          <a:p>
            <a:pPr marL="171450" marR="0" lvl="0" indent="-171450" defTabSz="457176" eaLnBrk="1" fontAlgn="auto" latinLnBrk="0" hangingPunct="1">
              <a:lnSpc>
                <a:spcPct val="117999"/>
              </a:lnSpc>
              <a:spcBef>
                <a:spcPts val="0"/>
              </a:spcBef>
              <a:spcAft>
                <a:spcPts val="0"/>
              </a:spcAft>
              <a:buClrTx/>
              <a:buSzTx/>
              <a:buFont typeface="Arial" panose="020B0604020202020204" pitchFamily="34" charset="0"/>
              <a:buChar char="•"/>
              <a:tabLst/>
              <a:defRPr/>
            </a:pPr>
            <a:r>
              <a:rPr lang="en-US" sz="2100" dirty="0" smtClean="0">
                <a:effectLst/>
                <a:latin typeface="Helvetica Neue"/>
                <a:ea typeface="Helvetica Neue"/>
                <a:cs typeface="Helvetica Neue"/>
                <a:sym typeface="Helvetica Neue"/>
              </a:rPr>
              <a:t>The </a:t>
            </a:r>
            <a:r>
              <a:rPr lang="en-US" sz="2100" dirty="0" err="1" smtClean="0">
                <a:effectLst/>
                <a:latin typeface="Helvetica Neue"/>
                <a:ea typeface="Helvetica Neue"/>
                <a:cs typeface="Helvetica Neue"/>
                <a:sym typeface="Helvetica Neue"/>
              </a:rPr>
              <a:t>organisation</a:t>
            </a:r>
            <a:r>
              <a:rPr lang="en-US" sz="2100" dirty="0" smtClean="0">
                <a:effectLst/>
                <a:latin typeface="Helvetica Neue"/>
                <a:ea typeface="Helvetica Neue"/>
                <a:cs typeface="Helvetica Neue"/>
                <a:sym typeface="Helvetica Neue"/>
              </a:rPr>
              <a:t> shall be </a:t>
            </a:r>
            <a:r>
              <a:rPr lang="en-US" sz="2100" dirty="0" err="1" smtClean="0">
                <a:effectLst/>
                <a:latin typeface="Helvetica Neue"/>
                <a:ea typeface="Helvetica Neue"/>
                <a:cs typeface="Helvetica Neue"/>
                <a:sym typeface="Helvetica Neue"/>
              </a:rPr>
              <a:t>characterised</a:t>
            </a:r>
            <a:r>
              <a:rPr lang="en-US" sz="2100" dirty="0" smtClean="0">
                <a:effectLst/>
                <a:latin typeface="Helvetica Neue"/>
                <a:ea typeface="Helvetica Neue"/>
                <a:cs typeface="Helvetica Neue"/>
                <a:sym typeface="Helvetica Neue"/>
              </a:rPr>
              <a:t> by a good work environment, gender equality and the ability to ensure equal opportunities for both students and staff.</a:t>
            </a:r>
            <a:endParaRPr lang="sv-SE" sz="2100" dirty="0" smtClean="0">
              <a:effectLst/>
              <a:latin typeface="Helvetica Neue"/>
              <a:ea typeface="Helvetica Neue"/>
              <a:cs typeface="Helvetica Neue"/>
              <a:sym typeface="Helvetica Neue"/>
            </a:endParaRPr>
          </a:p>
          <a:p>
            <a:pPr marL="171450" lvl="0" indent="-171450">
              <a:buFont typeface="Arial" panose="020B0604020202020204" pitchFamily="34" charset="0"/>
              <a:buChar char="•"/>
            </a:pPr>
            <a:r>
              <a:rPr lang="en-US" sz="2100" dirty="0" smtClean="0">
                <a:effectLst/>
                <a:latin typeface="Helvetica Neue"/>
                <a:ea typeface="Helvetica Neue"/>
                <a:cs typeface="Helvetica Neue"/>
                <a:sym typeface="Helvetica Neue"/>
              </a:rPr>
              <a:t>The campus environments shall be inviting for students, employees and visitors alike</a:t>
            </a:r>
            <a:r>
              <a:rPr lang="sv-SE" sz="2400" dirty="0" smtClean="0"/>
              <a:t>. </a:t>
            </a:r>
          </a:p>
          <a:p>
            <a:pPr marL="171450" lvl="0" indent="-171450">
              <a:buFont typeface="Arial" panose="020B0604020202020204" pitchFamily="34" charset="0"/>
              <a:buChar char="•"/>
            </a:pPr>
            <a:r>
              <a:rPr lang="en-US" sz="2100" dirty="0" smtClean="0">
                <a:effectLst/>
                <a:latin typeface="Helvetica Neue"/>
                <a:ea typeface="Helvetica Neue"/>
                <a:cs typeface="Helvetica Neue"/>
                <a:sym typeface="Helvetica Neue"/>
              </a:rPr>
              <a:t>The University’s cultural activities are to be highlighted as part of what makes the University attractive. This applies to the public collections, to student-driven cultural activities as well as to artistic and cultural research and education</a:t>
            </a:r>
            <a:r>
              <a:rPr lang="sv-SE" sz="2400" dirty="0" smtClean="0"/>
              <a:t>. </a:t>
            </a:r>
          </a:p>
        </p:txBody>
      </p:sp>
    </p:spTree>
    <p:extLst>
      <p:ext uri="{BB962C8B-B14F-4D97-AF65-F5344CB8AC3E}">
        <p14:creationId xmlns:p14="http://schemas.microsoft.com/office/powerpoint/2010/main" val="21405515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lvl="0" indent="-171450">
              <a:buFont typeface="Arial" panose="020B0604020202020204" pitchFamily="34" charset="0"/>
              <a:buChar char="•"/>
            </a:pPr>
            <a:r>
              <a:rPr lang="en-US" sz="2100" dirty="0" smtClean="0">
                <a:effectLst/>
                <a:latin typeface="Helvetica Neue"/>
                <a:ea typeface="Helvetica Neue"/>
                <a:cs typeface="Helvetica Neue"/>
                <a:sym typeface="Helvetica Neue"/>
              </a:rPr>
              <a:t>Lund University shall be a leader in the complex development of MAX IV and active in the development of ESS. The University shall also develop its education and research through the facilities</a:t>
            </a:r>
            <a:r>
              <a:rPr lang="sv-SE" sz="2400" dirty="0" smtClean="0"/>
              <a:t>.</a:t>
            </a:r>
          </a:p>
          <a:p>
            <a:pPr marL="171450" marR="0" lvl="0" indent="-171450" defTabSz="457176" eaLnBrk="1" fontAlgn="auto" latinLnBrk="0" hangingPunct="1">
              <a:lnSpc>
                <a:spcPct val="117999"/>
              </a:lnSpc>
              <a:spcBef>
                <a:spcPts val="0"/>
              </a:spcBef>
              <a:spcAft>
                <a:spcPts val="0"/>
              </a:spcAft>
              <a:buClrTx/>
              <a:buSzTx/>
              <a:buFont typeface="Arial" panose="020B0604020202020204" pitchFamily="34" charset="0"/>
              <a:buChar char="•"/>
              <a:tabLst/>
              <a:defRPr/>
            </a:pPr>
            <a:r>
              <a:rPr lang="en-US" sz="2100" dirty="0" smtClean="0">
                <a:effectLst/>
                <a:latin typeface="Helvetica Neue"/>
                <a:ea typeface="Helvetica Neue"/>
                <a:cs typeface="Helvetica Neue"/>
                <a:sym typeface="Helvetica Neue"/>
              </a:rPr>
              <a:t>The University shall be a hub for national and international collaborations and cooperation with the public sector and business and industry surrounding MAX IV and ESS as well as being a driving force in the development of Science Village Scandinavia. </a:t>
            </a:r>
            <a:endParaRPr lang="sv-SE" sz="2100" dirty="0" smtClean="0">
              <a:effectLst/>
              <a:latin typeface="Helvetica Neue"/>
              <a:ea typeface="Helvetica Neue"/>
              <a:cs typeface="Helvetica Neue"/>
              <a:sym typeface="Helvetica Neue"/>
            </a:endParaRPr>
          </a:p>
          <a:p>
            <a:pPr marL="171450" lvl="0" indent="-171450">
              <a:buFont typeface="Arial" panose="020B0604020202020204" pitchFamily="34" charset="0"/>
              <a:buChar char="•"/>
            </a:pPr>
            <a:endParaRPr lang="sv-SE" sz="2400" dirty="0" smtClean="0"/>
          </a:p>
        </p:txBody>
      </p:sp>
    </p:spTree>
    <p:extLst>
      <p:ext uri="{BB962C8B-B14F-4D97-AF65-F5344CB8AC3E}">
        <p14:creationId xmlns:p14="http://schemas.microsoft.com/office/powerpoint/2010/main" val="36594093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100" dirty="0" smtClean="0">
                <a:effectLst/>
                <a:latin typeface="Helvetica Neue"/>
                <a:ea typeface="Helvetica Neue"/>
                <a:cs typeface="Helvetica Neue"/>
                <a:sym typeface="Helvetica Neue"/>
              </a:rPr>
              <a:t>Lund University is part of a worldwide academic community and stands behind the basic core values on which European universities agreed in the Magna Charta </a:t>
            </a:r>
            <a:r>
              <a:rPr lang="en-US" sz="2100" dirty="0" err="1" smtClean="0">
                <a:effectLst/>
                <a:latin typeface="Helvetica Neue"/>
                <a:ea typeface="Helvetica Neue"/>
                <a:cs typeface="Helvetica Neue"/>
                <a:sym typeface="Helvetica Neue"/>
              </a:rPr>
              <a:t>Universitatum</a:t>
            </a:r>
            <a:r>
              <a:rPr lang="en-US" sz="2100" dirty="0" smtClean="0">
                <a:effectLst/>
                <a:latin typeface="Helvetica Neue"/>
                <a:ea typeface="Helvetica Neue"/>
                <a:cs typeface="Helvetica Neue"/>
                <a:sym typeface="Helvetica Neue"/>
              </a:rPr>
              <a:t>. This document establishes the importance of autonomy and academic freedom. Universities are to be free of pressures from wider society and to defend the freedom, integrity and quality of education and research.</a:t>
            </a:r>
            <a:r>
              <a:rPr lang="sv-SE" sz="2400" dirty="0" smtClean="0"/>
              <a:t> </a:t>
            </a:r>
          </a:p>
        </p:txBody>
      </p:sp>
    </p:spTree>
    <p:extLst>
      <p:ext uri="{BB962C8B-B14F-4D97-AF65-F5344CB8AC3E}">
        <p14:creationId xmlns:p14="http://schemas.microsoft.com/office/powerpoint/2010/main" val="32804091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em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7.png"/><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3.png"/><Relationship Id="rId5"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10.png"/><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3.png"/><Relationship Id="rId5"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sida v1">
    <p:spTree>
      <p:nvGrpSpPr>
        <p:cNvPr id="1" name=""/>
        <p:cNvGrpSpPr/>
        <p:nvPr/>
      </p:nvGrpSpPr>
      <p:grpSpPr>
        <a:xfrm>
          <a:off x="0" y="0"/>
          <a:ext cx="0" cy="0"/>
          <a:chOff x="0" y="0"/>
          <a:chExt cx="0" cy="0"/>
        </a:xfrm>
      </p:grpSpPr>
      <p:pic>
        <p:nvPicPr>
          <p:cNvPr id="13" name="Bildobjekt 12" descr="dsc_0087.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21936" y="217841"/>
            <a:ext cx="12562652" cy="9310611"/>
          </a:xfrm>
          <a:prstGeom prst="rect">
            <a:avLst/>
          </a:prstGeom>
        </p:spPr>
      </p:pic>
      <p:pic>
        <p:nvPicPr>
          <p:cNvPr id="5" name="Bildobjekt 4"/>
          <p:cNvPicPr>
            <a:picLocks noChangeAspect="1"/>
          </p:cNvPicPr>
          <p:nvPr userDrawn="1"/>
        </p:nvPicPr>
        <p:blipFill>
          <a:blip r:embed="rId3"/>
          <a:stretch>
            <a:fillRect/>
          </a:stretch>
        </p:blipFill>
        <p:spPr>
          <a:xfrm>
            <a:off x="5731124" y="2083774"/>
            <a:ext cx="7273677" cy="1872000"/>
          </a:xfrm>
          <a:prstGeom prst="rect">
            <a:avLst/>
          </a:prstGeom>
        </p:spPr>
      </p:pic>
      <p:sp>
        <p:nvSpPr>
          <p:cNvPr id="6" name="Shape 124"/>
          <p:cNvSpPr>
            <a:spLocks noGrp="1"/>
          </p:cNvSpPr>
          <p:nvPr>
            <p:ph type="title" hasCustomPrompt="1"/>
          </p:nvPr>
        </p:nvSpPr>
        <p:spPr>
          <a:xfrm>
            <a:off x="7653367" y="2281599"/>
            <a:ext cx="4813301" cy="779701"/>
          </a:xfrm>
          <a:prstGeom prst="rect">
            <a:avLst/>
          </a:prstGeom>
        </p:spPr>
        <p:txBody>
          <a:bodyPr wrap="square">
            <a:spAutoFit/>
          </a:bodyPr>
          <a:lstStyle>
            <a:lvl1pPr>
              <a:defRPr sz="4100">
                <a:solidFill>
                  <a:srgbClr val="9C6114"/>
                </a:solidFill>
              </a:defRPr>
            </a:lvl1pPr>
          </a:lstStyle>
          <a:p>
            <a:r>
              <a:rPr lang="sv-SE" sz="4400" dirty="0" smtClean="0">
                <a:solidFill>
                  <a:srgbClr val="9C610B"/>
                </a:solidFill>
                <a:latin typeface="Times New Roman"/>
                <a:cs typeface="Times New Roman"/>
              </a:rPr>
              <a:t>Lägg till rubrik</a:t>
            </a:r>
            <a:endParaRPr sz="4400" dirty="0">
              <a:solidFill>
                <a:srgbClr val="9C610B"/>
              </a:solidFill>
              <a:latin typeface="Times New Roman"/>
              <a:cs typeface="Times New Roman"/>
            </a:endParaRPr>
          </a:p>
        </p:txBody>
      </p:sp>
      <p:cxnSp>
        <p:nvCxnSpPr>
          <p:cNvPr id="7" name="Rak 6"/>
          <p:cNvCxnSpPr/>
          <p:nvPr userDrawn="1"/>
        </p:nvCxnSpPr>
        <p:spPr>
          <a:xfrm>
            <a:off x="7653368" y="3207727"/>
            <a:ext cx="5131220" cy="0"/>
          </a:xfrm>
          <a:prstGeom prst="line">
            <a:avLst/>
          </a:prstGeom>
          <a:noFill/>
          <a:ln w="9525" cap="flat" cmpd="sng">
            <a:solidFill>
              <a:srgbClr val="9C610B"/>
            </a:solidFill>
            <a:prstDash val="solid"/>
            <a:miter lim="400000"/>
          </a:ln>
          <a:effectLst/>
          <a:sp3d/>
        </p:spPr>
        <p:style>
          <a:lnRef idx="0">
            <a:scrgbClr r="0" g="0" b="0"/>
          </a:lnRef>
          <a:fillRef idx="0">
            <a:scrgbClr r="0" g="0" b="0"/>
          </a:fillRef>
          <a:effectRef idx="0">
            <a:scrgbClr r="0" g="0" b="0"/>
          </a:effectRef>
          <a:fontRef idx="none"/>
        </p:style>
      </p:cxnSp>
      <p:pic>
        <p:nvPicPr>
          <p:cNvPr id="9" name="Bildobjekt 8" descr="Lunds sigill RGB 150.png"/>
          <p:cNvPicPr>
            <a:picLocks noChangeAspect="1"/>
          </p:cNvPicPr>
          <p:nvPr userDrawn="1"/>
        </p:nvPicPr>
        <p:blipFill rotWithShape="1">
          <a:blip r:embed="rId4" cstate="screen">
            <a:extLst>
              <a:ext uri="{28A0092B-C50C-407E-A947-70E740481C1C}">
                <a14:useLocalDpi xmlns:a14="http://schemas.microsoft.com/office/drawing/2010/main"/>
              </a:ext>
            </a:extLst>
          </a:blip>
          <a:srcRect r="17117" b="21752"/>
          <a:stretch/>
        </p:blipFill>
        <p:spPr>
          <a:xfrm>
            <a:off x="8792545" y="5754391"/>
            <a:ext cx="4212256" cy="3999210"/>
          </a:xfrm>
          <a:prstGeom prst="rect">
            <a:avLst/>
          </a:prstGeom>
        </p:spPr>
      </p:pic>
      <p:pic>
        <p:nvPicPr>
          <p:cNvPr id="10" name="Bildobjekt 9" descr="LundUniversity_C2line RGB 150.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166310" y="2376846"/>
            <a:ext cx="948900" cy="1267628"/>
          </a:xfrm>
          <a:prstGeom prst="rect">
            <a:avLst/>
          </a:prstGeom>
        </p:spPr>
      </p:pic>
      <p:sp>
        <p:nvSpPr>
          <p:cNvPr id="8" name="Platshållare för text 7"/>
          <p:cNvSpPr>
            <a:spLocks noGrp="1"/>
          </p:cNvSpPr>
          <p:nvPr>
            <p:ph type="body" sz="quarter" idx="10" hasCustomPrompt="1"/>
          </p:nvPr>
        </p:nvSpPr>
        <p:spPr>
          <a:xfrm>
            <a:off x="7654180" y="3347174"/>
            <a:ext cx="4635500" cy="442877"/>
          </a:xfrm>
        </p:spPr>
        <p:txBody>
          <a:bodyPr vert="horz"/>
          <a:lstStyle>
            <a:lvl1pPr marL="0" indent="0">
              <a:buNone/>
              <a:defRPr sz="1400" b="1" kern="1200" cap="all" spc="100" baseline="0">
                <a:solidFill>
                  <a:srgbClr val="9C6114"/>
                </a:solidFill>
              </a:defRPr>
            </a:lvl1pPr>
          </a:lstStyle>
          <a:p>
            <a:pPr lvl="0"/>
            <a:r>
              <a:rPr lang="sv-SE" dirty="0" smtClean="0"/>
              <a:t>LÄGG TILL underrubrik</a:t>
            </a:r>
          </a:p>
        </p:txBody>
      </p:sp>
    </p:spTree>
    <p:extLst>
      <p:ext uri="{BB962C8B-B14F-4D97-AF65-F5344CB8AC3E}">
        <p14:creationId xmlns:p14="http://schemas.microsoft.com/office/powerpoint/2010/main" val="1225187986"/>
      </p:ext>
    </p:extLst>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ld + Textruta Liten">
    <p:spTree>
      <p:nvGrpSpPr>
        <p:cNvPr id="1" name=""/>
        <p:cNvGrpSpPr/>
        <p:nvPr/>
      </p:nvGrpSpPr>
      <p:grpSpPr>
        <a:xfrm>
          <a:off x="0" y="0"/>
          <a:ext cx="0" cy="0"/>
          <a:chOff x="0" y="0"/>
          <a:chExt cx="0" cy="0"/>
        </a:xfrm>
      </p:grpSpPr>
      <p:sp>
        <p:nvSpPr>
          <p:cNvPr id="4" name="Platshållare för bild 3"/>
          <p:cNvSpPr>
            <a:spLocks noGrp="1"/>
          </p:cNvSpPr>
          <p:nvPr>
            <p:ph type="pic" sz="quarter" idx="10"/>
          </p:nvPr>
        </p:nvSpPr>
        <p:spPr>
          <a:xfrm>
            <a:off x="0" y="0"/>
            <a:ext cx="13004800" cy="9753600"/>
          </a:xfrm>
        </p:spPr>
        <p:txBody>
          <a:bodyPr vert="horz"/>
          <a:lstStyle/>
          <a:p>
            <a:endParaRPr lang="sv-SE" dirty="0"/>
          </a:p>
        </p:txBody>
      </p:sp>
      <p:sp>
        <p:nvSpPr>
          <p:cNvPr id="3" name="Platshållare för text 2"/>
          <p:cNvSpPr>
            <a:spLocks noGrp="1"/>
          </p:cNvSpPr>
          <p:nvPr>
            <p:ph type="body" sz="quarter" idx="11"/>
          </p:nvPr>
        </p:nvSpPr>
        <p:spPr>
          <a:xfrm>
            <a:off x="8394700" y="6134348"/>
            <a:ext cx="4610101" cy="1873802"/>
          </a:xfrm>
          <a:solidFill>
            <a:schemeClr val="bg1"/>
          </a:solidFill>
        </p:spPr>
        <p:txBody>
          <a:bodyPr vert="horz" wrap="square" lIns="719963" tIns="647967" rIns="539972" bIns="719963" anchor="ctr" anchorCtr="0">
            <a:spAutoFit/>
          </a:bodyPr>
          <a:lstStyle>
            <a:lvl1pPr marL="0" indent="0">
              <a:spcBef>
                <a:spcPts val="0"/>
              </a:spcBef>
              <a:buNone/>
              <a:defRPr sz="3100">
                <a:solidFill>
                  <a:srgbClr val="9C6114"/>
                </a:solidFill>
                <a:latin typeface="Times New Roman"/>
                <a:cs typeface="Times New Roman"/>
              </a:defRPr>
            </a:lvl1pPr>
            <a:lvl2pPr marL="444477" indent="0">
              <a:buNone/>
              <a:defRPr sz="3100">
                <a:solidFill>
                  <a:srgbClr val="9C610B"/>
                </a:solidFill>
                <a:latin typeface="Times New Roman"/>
                <a:cs typeface="Times New Roman"/>
              </a:defRPr>
            </a:lvl2pPr>
            <a:lvl3pPr marL="888955" indent="0">
              <a:buNone/>
              <a:defRPr sz="3100">
                <a:solidFill>
                  <a:srgbClr val="9C610B"/>
                </a:solidFill>
                <a:latin typeface="Times New Roman"/>
                <a:cs typeface="Times New Roman"/>
              </a:defRPr>
            </a:lvl3pPr>
            <a:lvl4pPr marL="1333432" indent="0">
              <a:buNone/>
              <a:defRPr sz="3100">
                <a:solidFill>
                  <a:srgbClr val="9C610B"/>
                </a:solidFill>
                <a:latin typeface="Times New Roman"/>
                <a:cs typeface="Times New Roman"/>
              </a:defRPr>
            </a:lvl4pPr>
            <a:lvl5pPr marL="1777909" indent="0">
              <a:buNone/>
              <a:defRPr sz="3100">
                <a:solidFill>
                  <a:srgbClr val="9C610B"/>
                </a:solidFill>
                <a:latin typeface="Times New Roman"/>
                <a:cs typeface="Times New Roman"/>
              </a:defRPr>
            </a:lvl5pPr>
          </a:lstStyle>
          <a:p>
            <a:pPr lvl="0"/>
            <a:endParaRPr lang="sv-SE" dirty="0" smtClean="0"/>
          </a:p>
        </p:txBody>
      </p:sp>
    </p:spTree>
    <p:extLst>
      <p:ext uri="{BB962C8B-B14F-4D97-AF65-F5344CB8AC3E}">
        <p14:creationId xmlns:p14="http://schemas.microsoft.com/office/powerpoint/2010/main" val="104103895"/>
      </p:ext>
    </p:extLst>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Rubrik + Logo">
    <p:spTree>
      <p:nvGrpSpPr>
        <p:cNvPr id="1" name=""/>
        <p:cNvGrpSpPr/>
        <p:nvPr/>
      </p:nvGrpSpPr>
      <p:grpSpPr>
        <a:xfrm>
          <a:off x="0" y="0"/>
          <a:ext cx="0" cy="0"/>
          <a:chOff x="0" y="0"/>
          <a:chExt cx="0" cy="0"/>
        </a:xfrm>
      </p:grpSpPr>
      <p:pic>
        <p:nvPicPr>
          <p:cNvPr id="5" name="Bildobjekt 4" descr="LundUniversity_C2line_CMYK.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85860" y="7945320"/>
            <a:ext cx="1139676" cy="1432161"/>
          </a:xfrm>
          <a:prstGeom prst="rect">
            <a:avLst/>
          </a:prstGeom>
        </p:spPr>
      </p:pic>
      <p:sp>
        <p:nvSpPr>
          <p:cNvPr id="13" name="Rubrik 12"/>
          <p:cNvSpPr>
            <a:spLocks noGrp="1"/>
          </p:cNvSpPr>
          <p:nvPr>
            <p:ph type="title"/>
          </p:nvPr>
        </p:nvSpPr>
        <p:spPr>
          <a:xfrm>
            <a:off x="0" y="1663701"/>
            <a:ext cx="13004800" cy="5321300"/>
          </a:xfrm>
        </p:spPr>
        <p:txBody>
          <a:bodyPr vert="horz" anchor="ctr">
            <a:noAutofit/>
          </a:bodyPr>
          <a:lstStyle>
            <a:lvl1pPr algn="ctr">
              <a:defRPr sz="4800">
                <a:solidFill>
                  <a:srgbClr val="9C6114"/>
                </a:solidFill>
              </a:defRPr>
            </a:lvl1pPr>
          </a:lstStyle>
          <a:p>
            <a:r>
              <a:rPr lang="sv-SE" dirty="0" smtClean="0"/>
              <a:t>Klicka här för att ändra format</a:t>
            </a:r>
            <a:endParaRPr lang="sv-SE" dirty="0"/>
          </a:p>
        </p:txBody>
      </p:sp>
    </p:spTree>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ldcollage">
    <p:spTree>
      <p:nvGrpSpPr>
        <p:cNvPr id="1" name=""/>
        <p:cNvGrpSpPr/>
        <p:nvPr/>
      </p:nvGrpSpPr>
      <p:grpSpPr>
        <a:xfrm>
          <a:off x="0" y="0"/>
          <a:ext cx="0" cy="0"/>
          <a:chOff x="0" y="0"/>
          <a:chExt cx="0" cy="0"/>
        </a:xfrm>
      </p:grpSpPr>
      <p:sp>
        <p:nvSpPr>
          <p:cNvPr id="4" name="Platshållare för bild 3"/>
          <p:cNvSpPr>
            <a:spLocks noGrp="1"/>
          </p:cNvSpPr>
          <p:nvPr>
            <p:ph type="pic" sz="quarter" idx="10"/>
          </p:nvPr>
        </p:nvSpPr>
        <p:spPr>
          <a:xfrm>
            <a:off x="4313766" y="0"/>
            <a:ext cx="4436534" cy="4876800"/>
          </a:xfrm>
        </p:spPr>
        <p:txBody>
          <a:bodyPr vert="horz"/>
          <a:lstStyle/>
          <a:p>
            <a:endParaRPr lang="sv-SE"/>
          </a:p>
        </p:txBody>
      </p:sp>
      <p:sp>
        <p:nvSpPr>
          <p:cNvPr id="8" name="Platshållare för bild 3"/>
          <p:cNvSpPr>
            <a:spLocks noGrp="1"/>
          </p:cNvSpPr>
          <p:nvPr>
            <p:ph type="pic" sz="quarter" idx="11"/>
          </p:nvPr>
        </p:nvSpPr>
        <p:spPr>
          <a:xfrm>
            <a:off x="-50799" y="0"/>
            <a:ext cx="4364565" cy="4876800"/>
          </a:xfrm>
        </p:spPr>
        <p:txBody>
          <a:bodyPr vert="horz"/>
          <a:lstStyle/>
          <a:p>
            <a:endParaRPr lang="sv-SE"/>
          </a:p>
        </p:txBody>
      </p:sp>
      <p:sp>
        <p:nvSpPr>
          <p:cNvPr id="9" name="Platshållare för bild 3"/>
          <p:cNvSpPr>
            <a:spLocks noGrp="1"/>
          </p:cNvSpPr>
          <p:nvPr>
            <p:ph type="pic" sz="quarter" idx="12"/>
          </p:nvPr>
        </p:nvSpPr>
        <p:spPr>
          <a:xfrm>
            <a:off x="8750301" y="0"/>
            <a:ext cx="4318000" cy="4876800"/>
          </a:xfrm>
        </p:spPr>
        <p:txBody>
          <a:bodyPr vert="horz"/>
          <a:lstStyle/>
          <a:p>
            <a:endParaRPr lang="sv-SE" dirty="0"/>
          </a:p>
        </p:txBody>
      </p:sp>
      <p:sp>
        <p:nvSpPr>
          <p:cNvPr id="5" name="Platshållare för bild 3"/>
          <p:cNvSpPr>
            <a:spLocks noGrp="1"/>
          </p:cNvSpPr>
          <p:nvPr>
            <p:ph type="pic" sz="quarter" idx="13"/>
          </p:nvPr>
        </p:nvSpPr>
        <p:spPr>
          <a:xfrm>
            <a:off x="4313766" y="4876800"/>
            <a:ext cx="4436534" cy="4876800"/>
          </a:xfrm>
        </p:spPr>
        <p:txBody>
          <a:bodyPr vert="horz"/>
          <a:lstStyle/>
          <a:p>
            <a:endParaRPr lang="sv-SE"/>
          </a:p>
        </p:txBody>
      </p:sp>
      <p:sp>
        <p:nvSpPr>
          <p:cNvPr id="6" name="Platshållare för bild 3"/>
          <p:cNvSpPr>
            <a:spLocks noGrp="1"/>
          </p:cNvSpPr>
          <p:nvPr>
            <p:ph type="pic" sz="quarter" idx="14"/>
          </p:nvPr>
        </p:nvSpPr>
        <p:spPr>
          <a:xfrm>
            <a:off x="-50799" y="4876800"/>
            <a:ext cx="4364565" cy="4876800"/>
          </a:xfrm>
        </p:spPr>
        <p:txBody>
          <a:bodyPr vert="horz"/>
          <a:lstStyle/>
          <a:p>
            <a:endParaRPr lang="sv-SE"/>
          </a:p>
        </p:txBody>
      </p:sp>
      <p:sp>
        <p:nvSpPr>
          <p:cNvPr id="7" name="Platshållare för bild 3"/>
          <p:cNvSpPr>
            <a:spLocks noGrp="1"/>
          </p:cNvSpPr>
          <p:nvPr>
            <p:ph type="pic" sz="quarter" idx="15"/>
          </p:nvPr>
        </p:nvSpPr>
        <p:spPr>
          <a:xfrm>
            <a:off x="8750301" y="4876800"/>
            <a:ext cx="4318000" cy="4876800"/>
          </a:xfrm>
        </p:spPr>
        <p:txBody>
          <a:bodyPr vert="horz"/>
          <a:lstStyle/>
          <a:p>
            <a:endParaRPr lang="sv-SE" dirty="0"/>
          </a:p>
        </p:txBody>
      </p:sp>
    </p:spTree>
    <p:extLst>
      <p:ext uri="{BB962C8B-B14F-4D97-AF65-F5344CB8AC3E}">
        <p14:creationId xmlns:p14="http://schemas.microsoft.com/office/powerpoint/2010/main" val="303175151"/>
      </p:ext>
    </p:extLst>
  </p:cSld>
  <p:clrMapOvr>
    <a:masterClrMapping/>
  </p:clrMapOvr>
  <p:transition xmlns:p14="http://schemas.microsoft.com/office/powerpoint/2010/mai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6694292"/>
      </p:ext>
    </p:extLst>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sida v2">
    <p:spTree>
      <p:nvGrpSpPr>
        <p:cNvPr id="1" name=""/>
        <p:cNvGrpSpPr/>
        <p:nvPr/>
      </p:nvGrpSpPr>
      <p:grpSpPr>
        <a:xfrm>
          <a:off x="0" y="0"/>
          <a:ext cx="0" cy="0"/>
          <a:chOff x="0" y="0"/>
          <a:chExt cx="0" cy="0"/>
        </a:xfrm>
      </p:grpSpPr>
      <p:pic>
        <p:nvPicPr>
          <p:cNvPr id="19" name="Bildobjekt 18" descr="dsc_0087.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21936" y="217841"/>
            <a:ext cx="12562652" cy="9310611"/>
          </a:xfrm>
          <a:prstGeom prst="rect">
            <a:avLst/>
          </a:prstGeom>
        </p:spPr>
      </p:pic>
      <p:sp>
        <p:nvSpPr>
          <p:cNvPr id="3" name="Rektangel 2"/>
          <p:cNvSpPr/>
          <p:nvPr userDrawn="1"/>
        </p:nvSpPr>
        <p:spPr>
          <a:xfrm>
            <a:off x="135626" y="123307"/>
            <a:ext cx="4648315" cy="2937993"/>
          </a:xfrm>
          <a:custGeom>
            <a:avLst/>
            <a:gdLst>
              <a:gd name="connsiteX0" fmla="*/ 0 w 4488028"/>
              <a:gd name="connsiteY0" fmla="*/ 0 h 2937993"/>
              <a:gd name="connsiteX1" fmla="*/ 4488028 w 4488028"/>
              <a:gd name="connsiteY1" fmla="*/ 0 h 2937993"/>
              <a:gd name="connsiteX2" fmla="*/ 4488028 w 4488028"/>
              <a:gd name="connsiteY2" fmla="*/ 2937993 h 2937993"/>
              <a:gd name="connsiteX3" fmla="*/ 0 w 4488028"/>
              <a:gd name="connsiteY3" fmla="*/ 2937993 h 2937993"/>
              <a:gd name="connsiteX4" fmla="*/ 0 w 4488028"/>
              <a:gd name="connsiteY4" fmla="*/ 0 h 2937993"/>
              <a:gd name="connsiteX0" fmla="*/ 0 w 4488028"/>
              <a:gd name="connsiteY0" fmla="*/ 0 h 2937993"/>
              <a:gd name="connsiteX1" fmla="*/ 4488028 w 4488028"/>
              <a:gd name="connsiteY1" fmla="*/ 0 h 2937993"/>
              <a:gd name="connsiteX2" fmla="*/ 0 w 4488028"/>
              <a:gd name="connsiteY2" fmla="*/ 2937993 h 2937993"/>
              <a:gd name="connsiteX3" fmla="*/ 0 w 4488028"/>
              <a:gd name="connsiteY3" fmla="*/ 0 h 2937993"/>
            </a:gdLst>
            <a:ahLst/>
            <a:cxnLst>
              <a:cxn ang="0">
                <a:pos x="connsiteX0" y="connsiteY0"/>
              </a:cxn>
              <a:cxn ang="0">
                <a:pos x="connsiteX1" y="connsiteY1"/>
              </a:cxn>
              <a:cxn ang="0">
                <a:pos x="connsiteX2" y="connsiteY2"/>
              </a:cxn>
              <a:cxn ang="0">
                <a:pos x="connsiteX3" y="connsiteY3"/>
              </a:cxn>
            </a:cxnLst>
            <a:rect l="l" t="t" r="r" b="b"/>
            <a:pathLst>
              <a:path w="4488028" h="2937993">
                <a:moveTo>
                  <a:pt x="0" y="0"/>
                </a:moveTo>
                <a:lnTo>
                  <a:pt x="4488028" y="0"/>
                </a:lnTo>
                <a:lnTo>
                  <a:pt x="0" y="2937993"/>
                </a:lnTo>
                <a:lnTo>
                  <a:pt x="0" y="0"/>
                </a:lnTo>
                <a:close/>
              </a:path>
            </a:pathLst>
          </a:custGeom>
          <a:gradFill flip="none" rotWithShape="1">
            <a:gsLst>
              <a:gs pos="41000">
                <a:schemeClr val="bg1">
                  <a:alpha val="76000"/>
                </a:schemeClr>
              </a:gs>
              <a:gs pos="50000">
                <a:schemeClr val="bg1">
                  <a:alpha val="0"/>
                </a:schemeClr>
              </a:gs>
            </a:gsLst>
            <a:lin ang="3480000" scaled="0"/>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sv-SE"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12" name="Bildobjekt 11" descr="LundUniversity_C2line RGB 150.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24529" y="502120"/>
            <a:ext cx="948900" cy="1267628"/>
          </a:xfrm>
          <a:prstGeom prst="rect">
            <a:avLst/>
          </a:prstGeom>
        </p:spPr>
      </p:pic>
      <p:pic>
        <p:nvPicPr>
          <p:cNvPr id="14" name="Bildobjekt 13" descr="Lunds sigill RGB 150.png"/>
          <p:cNvPicPr>
            <a:picLocks noChangeAspect="1"/>
          </p:cNvPicPr>
          <p:nvPr userDrawn="1"/>
        </p:nvPicPr>
        <p:blipFill rotWithShape="1">
          <a:blip r:embed="rId4" cstate="screen">
            <a:extLst>
              <a:ext uri="{28A0092B-C50C-407E-A947-70E740481C1C}">
                <a14:useLocalDpi xmlns:a14="http://schemas.microsoft.com/office/drawing/2010/main"/>
              </a:ext>
            </a:extLst>
          </a:blip>
          <a:srcRect r="17117" b="21752"/>
          <a:stretch/>
        </p:blipFill>
        <p:spPr>
          <a:xfrm>
            <a:off x="8792545" y="5754391"/>
            <a:ext cx="4212256" cy="3999210"/>
          </a:xfrm>
          <a:prstGeom prst="rect">
            <a:avLst/>
          </a:prstGeom>
        </p:spPr>
      </p:pic>
      <p:pic>
        <p:nvPicPr>
          <p:cNvPr id="13" name="Bildobjekt 12"/>
          <p:cNvPicPr>
            <a:picLocks noChangeAspect="1"/>
          </p:cNvPicPr>
          <p:nvPr userDrawn="1"/>
        </p:nvPicPr>
        <p:blipFill>
          <a:blip r:embed="rId5"/>
          <a:stretch>
            <a:fillRect/>
          </a:stretch>
        </p:blipFill>
        <p:spPr>
          <a:xfrm>
            <a:off x="7410177" y="2083774"/>
            <a:ext cx="5557632" cy="1872000"/>
          </a:xfrm>
          <a:prstGeom prst="rect">
            <a:avLst/>
          </a:prstGeom>
        </p:spPr>
      </p:pic>
      <p:sp>
        <p:nvSpPr>
          <p:cNvPr id="15" name="Shape 124"/>
          <p:cNvSpPr>
            <a:spLocks noGrp="1"/>
          </p:cNvSpPr>
          <p:nvPr>
            <p:ph type="title" hasCustomPrompt="1"/>
          </p:nvPr>
        </p:nvSpPr>
        <p:spPr>
          <a:xfrm>
            <a:off x="7690357" y="2281599"/>
            <a:ext cx="4813301" cy="779701"/>
          </a:xfrm>
          <a:prstGeom prst="rect">
            <a:avLst/>
          </a:prstGeom>
        </p:spPr>
        <p:txBody>
          <a:bodyPr wrap="square">
            <a:spAutoFit/>
          </a:bodyPr>
          <a:lstStyle>
            <a:lvl1pPr>
              <a:defRPr sz="4100">
                <a:solidFill>
                  <a:srgbClr val="9C6114"/>
                </a:solidFill>
              </a:defRPr>
            </a:lvl1pPr>
          </a:lstStyle>
          <a:p>
            <a:r>
              <a:rPr lang="sv-SE" sz="4400" dirty="0" smtClean="0">
                <a:solidFill>
                  <a:srgbClr val="9C610B"/>
                </a:solidFill>
                <a:latin typeface="Times New Roman"/>
                <a:cs typeface="Times New Roman"/>
              </a:rPr>
              <a:t>Lägg till rubrik</a:t>
            </a:r>
            <a:endParaRPr sz="4400" dirty="0">
              <a:solidFill>
                <a:srgbClr val="9C610B"/>
              </a:solidFill>
              <a:latin typeface="Times New Roman"/>
              <a:cs typeface="Times New Roman"/>
            </a:endParaRPr>
          </a:p>
        </p:txBody>
      </p:sp>
      <p:cxnSp>
        <p:nvCxnSpPr>
          <p:cNvPr id="16" name="Rak 15"/>
          <p:cNvCxnSpPr/>
          <p:nvPr userDrawn="1"/>
        </p:nvCxnSpPr>
        <p:spPr>
          <a:xfrm>
            <a:off x="7690358" y="3207727"/>
            <a:ext cx="5094230" cy="0"/>
          </a:xfrm>
          <a:prstGeom prst="line">
            <a:avLst/>
          </a:prstGeom>
          <a:noFill/>
          <a:ln w="9525" cap="flat" cmpd="sng">
            <a:solidFill>
              <a:srgbClr val="9C610B"/>
            </a:solidFill>
            <a:prstDash val="solid"/>
            <a:miter lim="400000"/>
          </a:ln>
          <a:effectLst/>
          <a:sp3d/>
        </p:spPr>
        <p:style>
          <a:lnRef idx="0">
            <a:scrgbClr r="0" g="0" b="0"/>
          </a:lnRef>
          <a:fillRef idx="0">
            <a:scrgbClr r="0" g="0" b="0"/>
          </a:fillRef>
          <a:effectRef idx="0">
            <a:scrgbClr r="0" g="0" b="0"/>
          </a:effectRef>
          <a:fontRef idx="none"/>
        </p:style>
      </p:cxnSp>
      <p:sp>
        <p:nvSpPr>
          <p:cNvPr id="18" name="Platshållare för text 7"/>
          <p:cNvSpPr>
            <a:spLocks noGrp="1"/>
          </p:cNvSpPr>
          <p:nvPr>
            <p:ph type="body" sz="quarter" idx="10" hasCustomPrompt="1"/>
          </p:nvPr>
        </p:nvSpPr>
        <p:spPr>
          <a:xfrm>
            <a:off x="7691170" y="3347174"/>
            <a:ext cx="4635500" cy="442877"/>
          </a:xfrm>
        </p:spPr>
        <p:txBody>
          <a:bodyPr vert="horz"/>
          <a:lstStyle>
            <a:lvl1pPr marL="0" indent="0">
              <a:buNone/>
              <a:defRPr sz="1400" b="1" kern="1200" cap="all" spc="100" baseline="0">
                <a:solidFill>
                  <a:srgbClr val="9C6114"/>
                </a:solidFill>
              </a:defRPr>
            </a:lvl1pPr>
          </a:lstStyle>
          <a:p>
            <a:pPr lvl="0"/>
            <a:r>
              <a:rPr lang="sv-SE" dirty="0" smtClean="0"/>
              <a:t>LÄGG TILL underrubrik</a:t>
            </a:r>
          </a:p>
        </p:txBody>
      </p:sp>
    </p:spTree>
    <p:extLst>
      <p:ext uri="{BB962C8B-B14F-4D97-AF65-F5344CB8AC3E}">
        <p14:creationId xmlns:p14="http://schemas.microsoft.com/office/powerpoint/2010/main" val="3957150479"/>
      </p:ext>
    </p:extLst>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elsida v2">
    <p:spTree>
      <p:nvGrpSpPr>
        <p:cNvPr id="1" name=""/>
        <p:cNvGrpSpPr/>
        <p:nvPr/>
      </p:nvGrpSpPr>
      <p:grpSpPr>
        <a:xfrm>
          <a:off x="0" y="0"/>
          <a:ext cx="0" cy="0"/>
          <a:chOff x="0" y="0"/>
          <a:chExt cx="0" cy="0"/>
        </a:xfrm>
      </p:grpSpPr>
      <p:pic>
        <p:nvPicPr>
          <p:cNvPr id="25" name="Bildobjekt 24" descr="image9.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20512" y="217449"/>
            <a:ext cx="12564076" cy="9320761"/>
          </a:xfrm>
          <a:prstGeom prst="rect">
            <a:avLst/>
          </a:prstGeom>
        </p:spPr>
      </p:pic>
      <p:pic>
        <p:nvPicPr>
          <p:cNvPr id="14" name="Bildobjekt 13" descr="Lunds sigill RGB 150.png"/>
          <p:cNvPicPr>
            <a:picLocks noChangeAspect="1"/>
          </p:cNvPicPr>
          <p:nvPr userDrawn="1"/>
        </p:nvPicPr>
        <p:blipFill rotWithShape="1">
          <a:blip r:embed="rId3" cstate="screen">
            <a:extLst>
              <a:ext uri="{28A0092B-C50C-407E-A947-70E740481C1C}">
                <a14:useLocalDpi xmlns:a14="http://schemas.microsoft.com/office/drawing/2010/main"/>
              </a:ext>
            </a:extLst>
          </a:blip>
          <a:srcRect r="17117" b="21752"/>
          <a:stretch/>
        </p:blipFill>
        <p:spPr>
          <a:xfrm>
            <a:off x="8792545" y="5754391"/>
            <a:ext cx="4212256" cy="3999210"/>
          </a:xfrm>
          <a:prstGeom prst="rect">
            <a:avLst/>
          </a:prstGeom>
        </p:spPr>
      </p:pic>
      <p:pic>
        <p:nvPicPr>
          <p:cNvPr id="21" name="Bildobjekt 20"/>
          <p:cNvPicPr>
            <a:picLocks noChangeAspect="1"/>
          </p:cNvPicPr>
          <p:nvPr userDrawn="1"/>
        </p:nvPicPr>
        <p:blipFill>
          <a:blip r:embed="rId4"/>
          <a:stretch>
            <a:fillRect/>
          </a:stretch>
        </p:blipFill>
        <p:spPr>
          <a:xfrm>
            <a:off x="7410177" y="2083774"/>
            <a:ext cx="5557632" cy="1872000"/>
          </a:xfrm>
          <a:prstGeom prst="rect">
            <a:avLst/>
          </a:prstGeom>
        </p:spPr>
      </p:pic>
      <p:sp>
        <p:nvSpPr>
          <p:cNvPr id="22" name="Shape 124"/>
          <p:cNvSpPr>
            <a:spLocks noGrp="1"/>
          </p:cNvSpPr>
          <p:nvPr>
            <p:ph type="title" hasCustomPrompt="1"/>
          </p:nvPr>
        </p:nvSpPr>
        <p:spPr>
          <a:xfrm>
            <a:off x="7690357" y="2281599"/>
            <a:ext cx="4813301" cy="779701"/>
          </a:xfrm>
          <a:prstGeom prst="rect">
            <a:avLst/>
          </a:prstGeom>
        </p:spPr>
        <p:txBody>
          <a:bodyPr wrap="square">
            <a:spAutoFit/>
          </a:bodyPr>
          <a:lstStyle>
            <a:lvl1pPr>
              <a:defRPr sz="4100">
                <a:solidFill>
                  <a:srgbClr val="9C6114"/>
                </a:solidFill>
              </a:defRPr>
            </a:lvl1pPr>
          </a:lstStyle>
          <a:p>
            <a:r>
              <a:rPr lang="sv-SE" sz="4400" dirty="0" smtClean="0">
                <a:solidFill>
                  <a:srgbClr val="9C610B"/>
                </a:solidFill>
                <a:latin typeface="Times New Roman"/>
                <a:cs typeface="Times New Roman"/>
              </a:rPr>
              <a:t>Lägg till rubrik</a:t>
            </a:r>
            <a:endParaRPr sz="4400" dirty="0">
              <a:solidFill>
                <a:srgbClr val="9C610B"/>
              </a:solidFill>
              <a:latin typeface="Times New Roman"/>
              <a:cs typeface="Times New Roman"/>
            </a:endParaRPr>
          </a:p>
        </p:txBody>
      </p:sp>
      <p:cxnSp>
        <p:nvCxnSpPr>
          <p:cNvPr id="23" name="Rak 22"/>
          <p:cNvCxnSpPr/>
          <p:nvPr userDrawn="1"/>
        </p:nvCxnSpPr>
        <p:spPr>
          <a:xfrm>
            <a:off x="7690358" y="3207727"/>
            <a:ext cx="5094230" cy="0"/>
          </a:xfrm>
          <a:prstGeom prst="line">
            <a:avLst/>
          </a:prstGeom>
          <a:noFill/>
          <a:ln w="9525" cap="flat" cmpd="sng">
            <a:solidFill>
              <a:srgbClr val="9C610B"/>
            </a:solidFill>
            <a:prstDash val="solid"/>
            <a:miter lim="400000"/>
          </a:ln>
          <a:effectLst/>
          <a:sp3d/>
        </p:spPr>
        <p:style>
          <a:lnRef idx="0">
            <a:scrgbClr r="0" g="0" b="0"/>
          </a:lnRef>
          <a:fillRef idx="0">
            <a:scrgbClr r="0" g="0" b="0"/>
          </a:fillRef>
          <a:effectRef idx="0">
            <a:scrgbClr r="0" g="0" b="0"/>
          </a:effectRef>
          <a:fontRef idx="none"/>
        </p:style>
      </p:cxnSp>
      <p:sp>
        <p:nvSpPr>
          <p:cNvPr id="24" name="Platshållare för text 7"/>
          <p:cNvSpPr>
            <a:spLocks noGrp="1"/>
          </p:cNvSpPr>
          <p:nvPr>
            <p:ph type="body" sz="quarter" idx="10" hasCustomPrompt="1"/>
          </p:nvPr>
        </p:nvSpPr>
        <p:spPr>
          <a:xfrm>
            <a:off x="7691170" y="3347174"/>
            <a:ext cx="4635500" cy="442877"/>
          </a:xfrm>
        </p:spPr>
        <p:txBody>
          <a:bodyPr vert="horz"/>
          <a:lstStyle>
            <a:lvl1pPr marL="0" indent="0">
              <a:buNone/>
              <a:defRPr sz="1400" b="1" kern="1200" cap="all" spc="100" baseline="0">
                <a:solidFill>
                  <a:srgbClr val="9C6114"/>
                </a:solidFill>
              </a:defRPr>
            </a:lvl1pPr>
          </a:lstStyle>
          <a:p>
            <a:pPr lvl="0"/>
            <a:r>
              <a:rPr lang="sv-SE" dirty="0" smtClean="0"/>
              <a:t>LÄGG TILL underrubrik</a:t>
            </a:r>
          </a:p>
        </p:txBody>
      </p:sp>
      <p:pic>
        <p:nvPicPr>
          <p:cNvPr id="9" name="Bildobjekt 8" descr="Dubbellogotyp-LU350-ENG-svart.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24529" y="417261"/>
            <a:ext cx="2133794" cy="1375532"/>
          </a:xfrm>
          <a:prstGeom prst="rect">
            <a:avLst/>
          </a:prstGeom>
        </p:spPr>
      </p:pic>
    </p:spTree>
    <p:extLst>
      <p:ext uri="{BB962C8B-B14F-4D97-AF65-F5344CB8AC3E}">
        <p14:creationId xmlns:p14="http://schemas.microsoft.com/office/powerpoint/2010/main" val="1497425771"/>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9_Titelsida v2">
    <p:spTree>
      <p:nvGrpSpPr>
        <p:cNvPr id="1" name=""/>
        <p:cNvGrpSpPr/>
        <p:nvPr/>
      </p:nvGrpSpPr>
      <p:grpSpPr>
        <a:xfrm>
          <a:off x="0" y="0"/>
          <a:ext cx="0" cy="0"/>
          <a:chOff x="0" y="0"/>
          <a:chExt cx="0" cy="0"/>
        </a:xfrm>
      </p:grpSpPr>
      <p:pic>
        <p:nvPicPr>
          <p:cNvPr id="25" name="Bildobjekt 24" descr="image9.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20512" y="217449"/>
            <a:ext cx="12564076" cy="9320761"/>
          </a:xfrm>
          <a:prstGeom prst="rect">
            <a:avLst/>
          </a:prstGeom>
        </p:spPr>
      </p:pic>
      <p:pic>
        <p:nvPicPr>
          <p:cNvPr id="26" name="Bildobjekt 2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24529" y="417261"/>
            <a:ext cx="2133794" cy="1375531"/>
          </a:xfrm>
          <a:prstGeom prst="rect">
            <a:avLst/>
          </a:prstGeom>
        </p:spPr>
      </p:pic>
      <p:pic>
        <p:nvPicPr>
          <p:cNvPr id="14" name="Bildobjekt 13" descr="Lunds sigill RGB 150.png"/>
          <p:cNvPicPr>
            <a:picLocks noChangeAspect="1"/>
          </p:cNvPicPr>
          <p:nvPr userDrawn="1"/>
        </p:nvPicPr>
        <p:blipFill rotWithShape="1">
          <a:blip r:embed="rId4" cstate="screen">
            <a:extLst>
              <a:ext uri="{28A0092B-C50C-407E-A947-70E740481C1C}">
                <a14:useLocalDpi xmlns:a14="http://schemas.microsoft.com/office/drawing/2010/main"/>
              </a:ext>
            </a:extLst>
          </a:blip>
          <a:srcRect r="17117" b="21752"/>
          <a:stretch/>
        </p:blipFill>
        <p:spPr>
          <a:xfrm>
            <a:off x="8792545" y="5754391"/>
            <a:ext cx="4212256" cy="3999210"/>
          </a:xfrm>
          <a:prstGeom prst="rect">
            <a:avLst/>
          </a:prstGeom>
        </p:spPr>
      </p:pic>
      <p:pic>
        <p:nvPicPr>
          <p:cNvPr id="21" name="Bildobjekt 20"/>
          <p:cNvPicPr>
            <a:picLocks noChangeAspect="1"/>
          </p:cNvPicPr>
          <p:nvPr userDrawn="1"/>
        </p:nvPicPr>
        <p:blipFill>
          <a:blip r:embed="rId5"/>
          <a:stretch>
            <a:fillRect/>
          </a:stretch>
        </p:blipFill>
        <p:spPr>
          <a:xfrm>
            <a:off x="7410177" y="2083774"/>
            <a:ext cx="5557632" cy="1872000"/>
          </a:xfrm>
          <a:prstGeom prst="rect">
            <a:avLst/>
          </a:prstGeom>
        </p:spPr>
      </p:pic>
      <p:sp>
        <p:nvSpPr>
          <p:cNvPr id="22" name="Shape 124"/>
          <p:cNvSpPr>
            <a:spLocks noGrp="1"/>
          </p:cNvSpPr>
          <p:nvPr>
            <p:ph type="title" hasCustomPrompt="1"/>
          </p:nvPr>
        </p:nvSpPr>
        <p:spPr>
          <a:xfrm>
            <a:off x="7690357" y="2281599"/>
            <a:ext cx="4813301" cy="779701"/>
          </a:xfrm>
          <a:prstGeom prst="rect">
            <a:avLst/>
          </a:prstGeom>
        </p:spPr>
        <p:txBody>
          <a:bodyPr wrap="square">
            <a:spAutoFit/>
          </a:bodyPr>
          <a:lstStyle>
            <a:lvl1pPr>
              <a:defRPr sz="4100">
                <a:solidFill>
                  <a:srgbClr val="9C6114"/>
                </a:solidFill>
              </a:defRPr>
            </a:lvl1pPr>
          </a:lstStyle>
          <a:p>
            <a:r>
              <a:rPr lang="sv-SE" sz="4400" dirty="0" smtClean="0">
                <a:solidFill>
                  <a:srgbClr val="9C610B"/>
                </a:solidFill>
                <a:latin typeface="Times New Roman"/>
                <a:cs typeface="Times New Roman"/>
              </a:rPr>
              <a:t>Lägg till rubrik</a:t>
            </a:r>
            <a:endParaRPr sz="4400" dirty="0">
              <a:solidFill>
                <a:srgbClr val="9C610B"/>
              </a:solidFill>
              <a:latin typeface="Times New Roman"/>
              <a:cs typeface="Times New Roman"/>
            </a:endParaRPr>
          </a:p>
        </p:txBody>
      </p:sp>
      <p:cxnSp>
        <p:nvCxnSpPr>
          <p:cNvPr id="23" name="Rak 22"/>
          <p:cNvCxnSpPr/>
          <p:nvPr userDrawn="1"/>
        </p:nvCxnSpPr>
        <p:spPr>
          <a:xfrm>
            <a:off x="7690358" y="3207727"/>
            <a:ext cx="5094230" cy="0"/>
          </a:xfrm>
          <a:prstGeom prst="line">
            <a:avLst/>
          </a:prstGeom>
          <a:noFill/>
          <a:ln w="9525" cap="flat" cmpd="sng">
            <a:solidFill>
              <a:srgbClr val="9C610B"/>
            </a:solidFill>
            <a:prstDash val="solid"/>
            <a:miter lim="400000"/>
          </a:ln>
          <a:effectLst/>
          <a:sp3d/>
        </p:spPr>
        <p:style>
          <a:lnRef idx="0">
            <a:scrgbClr r="0" g="0" b="0"/>
          </a:lnRef>
          <a:fillRef idx="0">
            <a:scrgbClr r="0" g="0" b="0"/>
          </a:fillRef>
          <a:effectRef idx="0">
            <a:scrgbClr r="0" g="0" b="0"/>
          </a:effectRef>
          <a:fontRef idx="none"/>
        </p:style>
      </p:cxnSp>
      <p:sp>
        <p:nvSpPr>
          <p:cNvPr id="24" name="Platshållare för text 7"/>
          <p:cNvSpPr>
            <a:spLocks noGrp="1"/>
          </p:cNvSpPr>
          <p:nvPr>
            <p:ph type="body" sz="quarter" idx="10" hasCustomPrompt="1"/>
          </p:nvPr>
        </p:nvSpPr>
        <p:spPr>
          <a:xfrm>
            <a:off x="7691170" y="3347174"/>
            <a:ext cx="4635500" cy="442877"/>
          </a:xfrm>
        </p:spPr>
        <p:txBody>
          <a:bodyPr vert="horz"/>
          <a:lstStyle>
            <a:lvl1pPr marL="0" indent="0">
              <a:buNone/>
              <a:defRPr sz="1400" b="1" kern="1200" cap="all" spc="100" baseline="0">
                <a:solidFill>
                  <a:srgbClr val="9C6114"/>
                </a:solidFill>
              </a:defRPr>
            </a:lvl1pPr>
          </a:lstStyle>
          <a:p>
            <a:pPr lvl="0"/>
            <a:r>
              <a:rPr lang="sv-SE" dirty="0" smtClean="0"/>
              <a:t>LÄGG TILL underrubrik</a:t>
            </a:r>
          </a:p>
        </p:txBody>
      </p:sp>
    </p:spTree>
    <p:extLst>
      <p:ext uri="{BB962C8B-B14F-4D97-AF65-F5344CB8AC3E}">
        <p14:creationId xmlns:p14="http://schemas.microsoft.com/office/powerpoint/2010/main" val="3217522317"/>
      </p:ext>
    </p:extLst>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elsida v2">
    <p:spTree>
      <p:nvGrpSpPr>
        <p:cNvPr id="1" name=""/>
        <p:cNvGrpSpPr/>
        <p:nvPr/>
      </p:nvGrpSpPr>
      <p:grpSpPr>
        <a:xfrm>
          <a:off x="0" y="0"/>
          <a:ext cx="0" cy="0"/>
          <a:chOff x="0" y="0"/>
          <a:chExt cx="0" cy="0"/>
        </a:xfrm>
      </p:grpSpPr>
      <p:pic>
        <p:nvPicPr>
          <p:cNvPr id="10" name="Bildobjekt 9" descr="universitetshuset_ginko_4.jpg"/>
          <p:cNvPicPr>
            <a:picLocks noChangeAspect="1"/>
          </p:cNvPicPr>
          <p:nvPr userDrawn="1"/>
        </p:nvPicPr>
        <p:blipFill rotWithShape="1">
          <a:blip r:embed="rId2" cstate="screen">
            <a:extLst>
              <a:ext uri="{28A0092B-C50C-407E-A947-70E740481C1C}">
                <a14:useLocalDpi xmlns:a14="http://schemas.microsoft.com/office/drawing/2010/main"/>
              </a:ext>
            </a:extLst>
          </a:blip>
          <a:srcRect b="-284"/>
          <a:stretch/>
        </p:blipFill>
        <p:spPr>
          <a:xfrm>
            <a:off x="220512" y="217449"/>
            <a:ext cx="12564076" cy="9347480"/>
          </a:xfrm>
          <a:prstGeom prst="rect">
            <a:avLst/>
          </a:prstGeom>
        </p:spPr>
      </p:pic>
      <p:pic>
        <p:nvPicPr>
          <p:cNvPr id="14" name="Bildobjekt 13" descr="Lunds sigill RGB 150.png"/>
          <p:cNvPicPr>
            <a:picLocks noChangeAspect="1"/>
          </p:cNvPicPr>
          <p:nvPr userDrawn="1"/>
        </p:nvPicPr>
        <p:blipFill rotWithShape="1">
          <a:blip r:embed="rId3" cstate="screen">
            <a:extLst>
              <a:ext uri="{28A0092B-C50C-407E-A947-70E740481C1C}">
                <a14:useLocalDpi xmlns:a14="http://schemas.microsoft.com/office/drawing/2010/main"/>
              </a:ext>
            </a:extLst>
          </a:blip>
          <a:srcRect r="17117" b="21752"/>
          <a:stretch/>
        </p:blipFill>
        <p:spPr>
          <a:xfrm>
            <a:off x="8792545" y="5754391"/>
            <a:ext cx="4212256" cy="3999210"/>
          </a:xfrm>
          <a:prstGeom prst="rect">
            <a:avLst/>
          </a:prstGeom>
        </p:spPr>
      </p:pic>
      <p:pic>
        <p:nvPicPr>
          <p:cNvPr id="21" name="Bildobjekt 20"/>
          <p:cNvPicPr>
            <a:picLocks noChangeAspect="1"/>
          </p:cNvPicPr>
          <p:nvPr userDrawn="1"/>
        </p:nvPicPr>
        <p:blipFill>
          <a:blip r:embed="rId4"/>
          <a:stretch>
            <a:fillRect/>
          </a:stretch>
        </p:blipFill>
        <p:spPr>
          <a:xfrm>
            <a:off x="7410177" y="2083774"/>
            <a:ext cx="5557632" cy="1872000"/>
          </a:xfrm>
          <a:prstGeom prst="rect">
            <a:avLst/>
          </a:prstGeom>
        </p:spPr>
      </p:pic>
      <p:sp>
        <p:nvSpPr>
          <p:cNvPr id="22" name="Shape 124"/>
          <p:cNvSpPr>
            <a:spLocks noGrp="1"/>
          </p:cNvSpPr>
          <p:nvPr>
            <p:ph type="title" hasCustomPrompt="1"/>
          </p:nvPr>
        </p:nvSpPr>
        <p:spPr>
          <a:xfrm>
            <a:off x="7690357" y="2281599"/>
            <a:ext cx="4813301" cy="779701"/>
          </a:xfrm>
          <a:prstGeom prst="rect">
            <a:avLst/>
          </a:prstGeom>
        </p:spPr>
        <p:txBody>
          <a:bodyPr wrap="square">
            <a:spAutoFit/>
          </a:bodyPr>
          <a:lstStyle>
            <a:lvl1pPr>
              <a:defRPr sz="4100">
                <a:solidFill>
                  <a:srgbClr val="9C6114"/>
                </a:solidFill>
              </a:defRPr>
            </a:lvl1pPr>
          </a:lstStyle>
          <a:p>
            <a:r>
              <a:rPr lang="sv-SE" sz="4400" dirty="0" smtClean="0">
                <a:solidFill>
                  <a:srgbClr val="9C610B"/>
                </a:solidFill>
                <a:latin typeface="Times New Roman"/>
                <a:cs typeface="Times New Roman"/>
              </a:rPr>
              <a:t>Lägg till rubrik</a:t>
            </a:r>
            <a:endParaRPr sz="4400" dirty="0">
              <a:solidFill>
                <a:srgbClr val="9C610B"/>
              </a:solidFill>
              <a:latin typeface="Times New Roman"/>
              <a:cs typeface="Times New Roman"/>
            </a:endParaRPr>
          </a:p>
        </p:txBody>
      </p:sp>
      <p:cxnSp>
        <p:nvCxnSpPr>
          <p:cNvPr id="23" name="Rak 22"/>
          <p:cNvCxnSpPr/>
          <p:nvPr userDrawn="1"/>
        </p:nvCxnSpPr>
        <p:spPr>
          <a:xfrm>
            <a:off x="7690358" y="3207727"/>
            <a:ext cx="5094230" cy="0"/>
          </a:xfrm>
          <a:prstGeom prst="line">
            <a:avLst/>
          </a:prstGeom>
          <a:noFill/>
          <a:ln w="9525" cap="flat" cmpd="sng">
            <a:solidFill>
              <a:srgbClr val="9C610B"/>
            </a:solidFill>
            <a:prstDash val="solid"/>
            <a:miter lim="400000"/>
          </a:ln>
          <a:effectLst/>
          <a:sp3d/>
        </p:spPr>
        <p:style>
          <a:lnRef idx="0">
            <a:scrgbClr r="0" g="0" b="0"/>
          </a:lnRef>
          <a:fillRef idx="0">
            <a:scrgbClr r="0" g="0" b="0"/>
          </a:fillRef>
          <a:effectRef idx="0">
            <a:scrgbClr r="0" g="0" b="0"/>
          </a:effectRef>
          <a:fontRef idx="none"/>
        </p:style>
      </p:cxnSp>
      <p:sp>
        <p:nvSpPr>
          <p:cNvPr id="24" name="Platshållare för text 7"/>
          <p:cNvSpPr>
            <a:spLocks noGrp="1"/>
          </p:cNvSpPr>
          <p:nvPr>
            <p:ph type="body" sz="quarter" idx="10" hasCustomPrompt="1"/>
          </p:nvPr>
        </p:nvSpPr>
        <p:spPr>
          <a:xfrm>
            <a:off x="7691170" y="3347174"/>
            <a:ext cx="4635500" cy="442877"/>
          </a:xfrm>
        </p:spPr>
        <p:txBody>
          <a:bodyPr vert="horz"/>
          <a:lstStyle>
            <a:lvl1pPr marL="0" indent="0">
              <a:buNone/>
              <a:defRPr sz="1400" b="1" kern="1200" cap="all" spc="100" baseline="0">
                <a:solidFill>
                  <a:srgbClr val="9C6114"/>
                </a:solidFill>
              </a:defRPr>
            </a:lvl1pPr>
          </a:lstStyle>
          <a:p>
            <a:pPr lvl="0"/>
            <a:r>
              <a:rPr lang="sv-SE" dirty="0" smtClean="0"/>
              <a:t>LÄGG TILL underrubrik</a:t>
            </a:r>
          </a:p>
        </p:txBody>
      </p:sp>
      <p:pic>
        <p:nvPicPr>
          <p:cNvPr id="12" name="Bildobjekt 11" descr="Dubbellogotyp-LU350-ENG-neg.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24529" y="417261"/>
            <a:ext cx="2133794" cy="1375532"/>
          </a:xfrm>
          <a:prstGeom prst="rect">
            <a:avLst/>
          </a:prstGeom>
        </p:spPr>
      </p:pic>
    </p:spTree>
    <p:extLst>
      <p:ext uri="{BB962C8B-B14F-4D97-AF65-F5344CB8AC3E}">
        <p14:creationId xmlns:p14="http://schemas.microsoft.com/office/powerpoint/2010/main" val="907978423"/>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elsida v2">
    <p:spTree>
      <p:nvGrpSpPr>
        <p:cNvPr id="1" name=""/>
        <p:cNvGrpSpPr/>
        <p:nvPr/>
      </p:nvGrpSpPr>
      <p:grpSpPr>
        <a:xfrm>
          <a:off x="0" y="0"/>
          <a:ext cx="0" cy="0"/>
          <a:chOff x="0" y="0"/>
          <a:chExt cx="0" cy="0"/>
        </a:xfrm>
      </p:grpSpPr>
      <p:pic>
        <p:nvPicPr>
          <p:cNvPr id="10" name="Bildobjekt 9" descr="_DSC7609©Ruona 16.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20512" y="217449"/>
            <a:ext cx="12564077" cy="9320761"/>
          </a:xfrm>
          <a:prstGeom prst="rect">
            <a:avLst/>
          </a:prstGeom>
        </p:spPr>
      </p:pic>
      <p:pic>
        <p:nvPicPr>
          <p:cNvPr id="26" name="Bildobjekt 2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24529" y="417261"/>
            <a:ext cx="2133794" cy="1375531"/>
          </a:xfrm>
          <a:prstGeom prst="rect">
            <a:avLst/>
          </a:prstGeom>
        </p:spPr>
      </p:pic>
      <p:pic>
        <p:nvPicPr>
          <p:cNvPr id="14" name="Bildobjekt 13" descr="Lunds sigill RGB 150.png"/>
          <p:cNvPicPr>
            <a:picLocks noChangeAspect="1"/>
          </p:cNvPicPr>
          <p:nvPr userDrawn="1"/>
        </p:nvPicPr>
        <p:blipFill rotWithShape="1">
          <a:blip r:embed="rId4" cstate="screen">
            <a:extLst>
              <a:ext uri="{28A0092B-C50C-407E-A947-70E740481C1C}">
                <a14:useLocalDpi xmlns:a14="http://schemas.microsoft.com/office/drawing/2010/main"/>
              </a:ext>
            </a:extLst>
          </a:blip>
          <a:srcRect r="17117" b="21752"/>
          <a:stretch/>
        </p:blipFill>
        <p:spPr>
          <a:xfrm>
            <a:off x="8792545" y="5754391"/>
            <a:ext cx="4212256" cy="3999210"/>
          </a:xfrm>
          <a:prstGeom prst="rect">
            <a:avLst/>
          </a:prstGeom>
        </p:spPr>
      </p:pic>
      <p:pic>
        <p:nvPicPr>
          <p:cNvPr id="21" name="Bildobjekt 20"/>
          <p:cNvPicPr>
            <a:picLocks noChangeAspect="1"/>
          </p:cNvPicPr>
          <p:nvPr userDrawn="1"/>
        </p:nvPicPr>
        <p:blipFill>
          <a:blip r:embed="rId5"/>
          <a:stretch>
            <a:fillRect/>
          </a:stretch>
        </p:blipFill>
        <p:spPr>
          <a:xfrm>
            <a:off x="7410177" y="2083774"/>
            <a:ext cx="5557632" cy="1872000"/>
          </a:xfrm>
          <a:prstGeom prst="rect">
            <a:avLst/>
          </a:prstGeom>
        </p:spPr>
      </p:pic>
      <p:sp>
        <p:nvSpPr>
          <p:cNvPr id="22" name="Shape 124"/>
          <p:cNvSpPr>
            <a:spLocks noGrp="1"/>
          </p:cNvSpPr>
          <p:nvPr>
            <p:ph type="title" hasCustomPrompt="1"/>
          </p:nvPr>
        </p:nvSpPr>
        <p:spPr>
          <a:xfrm>
            <a:off x="7690357" y="2281599"/>
            <a:ext cx="4813301" cy="779701"/>
          </a:xfrm>
          <a:prstGeom prst="rect">
            <a:avLst/>
          </a:prstGeom>
        </p:spPr>
        <p:txBody>
          <a:bodyPr wrap="square">
            <a:spAutoFit/>
          </a:bodyPr>
          <a:lstStyle>
            <a:lvl1pPr>
              <a:defRPr sz="4100">
                <a:solidFill>
                  <a:srgbClr val="9C6114"/>
                </a:solidFill>
              </a:defRPr>
            </a:lvl1pPr>
          </a:lstStyle>
          <a:p>
            <a:r>
              <a:rPr lang="sv-SE" sz="4400" dirty="0" smtClean="0">
                <a:solidFill>
                  <a:srgbClr val="9C610B"/>
                </a:solidFill>
                <a:latin typeface="Times New Roman"/>
                <a:cs typeface="Times New Roman"/>
              </a:rPr>
              <a:t>Lägg till rubrik</a:t>
            </a:r>
            <a:endParaRPr sz="4400" dirty="0">
              <a:solidFill>
                <a:srgbClr val="9C610B"/>
              </a:solidFill>
              <a:latin typeface="Times New Roman"/>
              <a:cs typeface="Times New Roman"/>
            </a:endParaRPr>
          </a:p>
        </p:txBody>
      </p:sp>
      <p:cxnSp>
        <p:nvCxnSpPr>
          <p:cNvPr id="23" name="Rak 22"/>
          <p:cNvCxnSpPr/>
          <p:nvPr userDrawn="1"/>
        </p:nvCxnSpPr>
        <p:spPr>
          <a:xfrm>
            <a:off x="7690358" y="3207727"/>
            <a:ext cx="5094230" cy="0"/>
          </a:xfrm>
          <a:prstGeom prst="line">
            <a:avLst/>
          </a:prstGeom>
          <a:noFill/>
          <a:ln w="9525" cap="flat" cmpd="sng">
            <a:solidFill>
              <a:srgbClr val="9C610B"/>
            </a:solidFill>
            <a:prstDash val="solid"/>
            <a:miter lim="400000"/>
          </a:ln>
          <a:effectLst/>
          <a:sp3d/>
        </p:spPr>
        <p:style>
          <a:lnRef idx="0">
            <a:scrgbClr r="0" g="0" b="0"/>
          </a:lnRef>
          <a:fillRef idx="0">
            <a:scrgbClr r="0" g="0" b="0"/>
          </a:fillRef>
          <a:effectRef idx="0">
            <a:scrgbClr r="0" g="0" b="0"/>
          </a:effectRef>
          <a:fontRef idx="none"/>
        </p:style>
      </p:cxnSp>
      <p:sp>
        <p:nvSpPr>
          <p:cNvPr id="24" name="Platshållare för text 7"/>
          <p:cNvSpPr>
            <a:spLocks noGrp="1"/>
          </p:cNvSpPr>
          <p:nvPr>
            <p:ph type="body" sz="quarter" idx="10" hasCustomPrompt="1"/>
          </p:nvPr>
        </p:nvSpPr>
        <p:spPr>
          <a:xfrm>
            <a:off x="7691170" y="3347174"/>
            <a:ext cx="4635500" cy="442877"/>
          </a:xfrm>
        </p:spPr>
        <p:txBody>
          <a:bodyPr vert="horz"/>
          <a:lstStyle>
            <a:lvl1pPr marL="0" indent="0">
              <a:buNone/>
              <a:defRPr sz="1400" b="1" kern="1200" cap="all" spc="100" baseline="0">
                <a:solidFill>
                  <a:srgbClr val="9C6114"/>
                </a:solidFill>
              </a:defRPr>
            </a:lvl1pPr>
          </a:lstStyle>
          <a:p>
            <a:pPr lvl="0"/>
            <a:r>
              <a:rPr lang="sv-SE" dirty="0" smtClean="0"/>
              <a:t>LÄGG TILL underrubrik</a:t>
            </a:r>
          </a:p>
        </p:txBody>
      </p:sp>
    </p:spTree>
    <p:extLst>
      <p:ext uri="{BB962C8B-B14F-4D97-AF65-F5344CB8AC3E}">
        <p14:creationId xmlns:p14="http://schemas.microsoft.com/office/powerpoint/2010/main" val="26861674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apitelsida">
    <p:spTree>
      <p:nvGrpSpPr>
        <p:cNvPr id="1" name=""/>
        <p:cNvGrpSpPr/>
        <p:nvPr/>
      </p:nvGrpSpPr>
      <p:grpSpPr>
        <a:xfrm>
          <a:off x="0" y="0"/>
          <a:ext cx="0" cy="0"/>
          <a:chOff x="0" y="0"/>
          <a:chExt cx="0" cy="0"/>
        </a:xfrm>
      </p:grpSpPr>
      <p:sp>
        <p:nvSpPr>
          <p:cNvPr id="4" name="Platshållare för bild 3"/>
          <p:cNvSpPr>
            <a:spLocks noGrp="1"/>
          </p:cNvSpPr>
          <p:nvPr>
            <p:ph type="pic" sz="quarter" idx="11"/>
          </p:nvPr>
        </p:nvSpPr>
        <p:spPr>
          <a:xfrm>
            <a:off x="0" y="13511"/>
            <a:ext cx="13004800" cy="9753600"/>
          </a:xfrm>
          <a:noFill/>
        </p:spPr>
        <p:txBody>
          <a:bodyPr vert="horz"/>
          <a:lstStyle/>
          <a:p>
            <a:endParaRPr lang="sv-SE" dirty="0"/>
          </a:p>
        </p:txBody>
      </p:sp>
      <p:sp>
        <p:nvSpPr>
          <p:cNvPr id="9" name="Shape 202"/>
          <p:cNvSpPr/>
          <p:nvPr userDrawn="1"/>
        </p:nvSpPr>
        <p:spPr>
          <a:xfrm>
            <a:off x="1270001" y="4819780"/>
            <a:ext cx="10464801" cy="1130301"/>
          </a:xfrm>
          <a:prstGeom prst="rect">
            <a:avLst/>
          </a:prstGeom>
          <a:ln w="12700">
            <a:miter lim="400000"/>
          </a:ln>
          <a:extLst>
            <a:ext uri="{C572A759-6A51-4108-AA02-DFA0A04FC94B}">
              <ma14:wrappingTextBoxFlag xmlns:ma14="http://schemas.microsoft.com/office/mac/drawingml/2011/main" val="1"/>
            </a:ext>
          </a:extLst>
        </p:spPr>
        <p:txBody>
          <a:bodyPr lIns="50797" tIns="50797" rIns="50797" bIns="50797">
            <a:noAutofit/>
          </a:bodyPr>
          <a:lstStyle/>
          <a:p>
            <a:pPr>
              <a:defRPr sz="3200"/>
            </a:pPr>
            <a:r>
              <a:rPr sz="4000" dirty="0"/>
              <a:t> </a:t>
            </a:r>
          </a:p>
        </p:txBody>
      </p:sp>
      <p:sp>
        <p:nvSpPr>
          <p:cNvPr id="5" name="Rubrik 4"/>
          <p:cNvSpPr>
            <a:spLocks noGrp="1"/>
          </p:cNvSpPr>
          <p:nvPr>
            <p:ph type="title" hasCustomPrompt="1"/>
          </p:nvPr>
        </p:nvSpPr>
        <p:spPr>
          <a:xfrm>
            <a:off x="1270800" y="1310626"/>
            <a:ext cx="10465200" cy="3761510"/>
          </a:xfrm>
        </p:spPr>
        <p:txBody>
          <a:bodyPr vert="horz" anchor="b">
            <a:noAutofit/>
          </a:bodyPr>
          <a:lstStyle>
            <a:lvl1pPr algn="ctr">
              <a:lnSpc>
                <a:spcPts val="12500"/>
              </a:lnSpc>
              <a:defRPr sz="11900" cap="all" baseline="0">
                <a:solidFill>
                  <a:schemeClr val="bg1"/>
                </a:solidFill>
              </a:defRPr>
            </a:lvl1pPr>
          </a:lstStyle>
          <a:p>
            <a:r>
              <a:rPr lang="sv-SE" dirty="0" smtClean="0"/>
              <a:t>LÄGG TILL</a:t>
            </a:r>
            <a:br>
              <a:rPr lang="sv-SE" dirty="0" smtClean="0"/>
            </a:br>
            <a:r>
              <a:rPr lang="sv-SE" dirty="0" smtClean="0"/>
              <a:t>RUBRIK HÄR</a:t>
            </a:r>
            <a:endParaRPr lang="sv-SE" dirty="0"/>
          </a:p>
        </p:txBody>
      </p:sp>
      <p:sp>
        <p:nvSpPr>
          <p:cNvPr id="8" name="Platshållare för text 7"/>
          <p:cNvSpPr>
            <a:spLocks noGrp="1"/>
          </p:cNvSpPr>
          <p:nvPr>
            <p:ph type="body" sz="quarter" idx="12" hasCustomPrompt="1"/>
          </p:nvPr>
        </p:nvSpPr>
        <p:spPr>
          <a:xfrm>
            <a:off x="1270001" y="5247293"/>
            <a:ext cx="10466388" cy="2549525"/>
          </a:xfrm>
        </p:spPr>
        <p:txBody>
          <a:bodyPr vert="horz">
            <a:normAutofit/>
          </a:bodyPr>
          <a:lstStyle>
            <a:lvl1pPr marL="0" indent="0" algn="ctr">
              <a:spcBef>
                <a:spcPts val="0"/>
              </a:spcBef>
              <a:buNone/>
              <a:defRPr sz="4000" baseline="0">
                <a:solidFill>
                  <a:srgbClr val="FFFFFF"/>
                </a:solidFill>
                <a:latin typeface="Times New Roman"/>
              </a:defRPr>
            </a:lvl1pPr>
          </a:lstStyle>
          <a:p>
            <a:pPr lvl="0"/>
            <a:r>
              <a:rPr lang="sv-SE" dirty="0" smtClean="0"/>
              <a:t>Klicka här för att lägga till text</a:t>
            </a:r>
          </a:p>
        </p:txBody>
      </p:sp>
    </p:spTree>
    <p:extLst>
      <p:ext uri="{BB962C8B-B14F-4D97-AF65-F5344CB8AC3E}">
        <p14:creationId xmlns:p14="http://schemas.microsoft.com/office/powerpoint/2010/main" val="4044823893"/>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Rubrik + Bullet">
    <p:spTree>
      <p:nvGrpSpPr>
        <p:cNvPr id="1" name=""/>
        <p:cNvGrpSpPr/>
        <p:nvPr/>
      </p:nvGrpSpPr>
      <p:grpSpPr>
        <a:xfrm>
          <a:off x="0" y="0"/>
          <a:ext cx="0" cy="0"/>
          <a:chOff x="0" y="0"/>
          <a:chExt cx="0" cy="0"/>
        </a:xfrm>
      </p:grpSpPr>
      <p:sp>
        <p:nvSpPr>
          <p:cNvPr id="11" name="Shape 11"/>
          <p:cNvSpPr>
            <a:spLocks noGrp="1"/>
          </p:cNvSpPr>
          <p:nvPr>
            <p:ph type="title"/>
          </p:nvPr>
        </p:nvSpPr>
        <p:spPr>
          <a:xfrm>
            <a:off x="1828800" y="1080000"/>
            <a:ext cx="9182100" cy="2286000"/>
          </a:xfrm>
          <a:prstGeom prst="rect">
            <a:avLst/>
          </a:prstGeom>
        </p:spPr>
        <p:txBody>
          <a:bodyPr bIns="359982" anchor="b">
            <a:noAutofit/>
          </a:bodyPr>
          <a:lstStyle>
            <a:lvl1pPr algn="l">
              <a:defRPr sz="6000" b="0" i="0">
                <a:solidFill>
                  <a:srgbClr val="9C6114"/>
                </a:solidFill>
                <a:latin typeface="Times New Roman"/>
                <a:cs typeface="Times New Roman"/>
              </a:defRPr>
            </a:lvl1pPr>
          </a:lstStyle>
          <a:p>
            <a:r>
              <a:rPr dirty="0"/>
              <a:t>Titeltext</a:t>
            </a:r>
          </a:p>
        </p:txBody>
      </p:sp>
      <p:sp>
        <p:nvSpPr>
          <p:cNvPr id="12" name="Shape 12"/>
          <p:cNvSpPr>
            <a:spLocks noGrp="1"/>
          </p:cNvSpPr>
          <p:nvPr>
            <p:ph type="body" sz="quarter" idx="1"/>
          </p:nvPr>
        </p:nvSpPr>
        <p:spPr>
          <a:xfrm>
            <a:off x="1828800" y="3380927"/>
            <a:ext cx="9182100" cy="2565400"/>
          </a:xfrm>
          <a:prstGeom prst="rect">
            <a:avLst/>
          </a:prstGeom>
        </p:spPr>
        <p:txBody>
          <a:bodyPr anchor="t">
            <a:noAutofit/>
          </a:bodyPr>
          <a:lstStyle>
            <a:lvl1pPr marL="342882" indent="-342882" algn="l">
              <a:spcBef>
                <a:spcPts val="1200"/>
              </a:spcBef>
              <a:buSzTx/>
              <a:buFont typeface="Arial"/>
              <a:buChar char="•"/>
              <a:defRPr sz="2400" b="0" i="0">
                <a:latin typeface="Arial"/>
                <a:cs typeface="Arial"/>
              </a:defRPr>
            </a:lvl1pPr>
            <a:lvl2pPr marL="0" indent="228589" algn="ctr">
              <a:spcBef>
                <a:spcPts val="0"/>
              </a:spcBef>
              <a:buSzTx/>
              <a:buNone/>
              <a:defRPr sz="3100"/>
            </a:lvl2pPr>
            <a:lvl3pPr marL="0" indent="457176" algn="ctr">
              <a:spcBef>
                <a:spcPts val="0"/>
              </a:spcBef>
              <a:buSzTx/>
              <a:buNone/>
              <a:defRPr sz="3100"/>
            </a:lvl3pPr>
            <a:lvl4pPr marL="0" indent="685765" algn="ctr">
              <a:spcBef>
                <a:spcPts val="0"/>
              </a:spcBef>
              <a:buSzTx/>
              <a:buNone/>
              <a:defRPr sz="3100"/>
            </a:lvl4pPr>
            <a:lvl5pPr marL="0" indent="914354" algn="ctr">
              <a:spcBef>
                <a:spcPts val="0"/>
              </a:spcBef>
              <a:buSzTx/>
              <a:buNone/>
              <a:defRPr sz="3100"/>
            </a:lvl5pPr>
          </a:lstStyle>
          <a:p>
            <a:endParaRPr dirty="0"/>
          </a:p>
        </p:txBody>
      </p:sp>
      <p:pic>
        <p:nvPicPr>
          <p:cNvPr id="5" name="Bildobjekt 4" descr="LundUniversity_C2line_CMYK.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85860" y="7945320"/>
            <a:ext cx="1139676" cy="1432161"/>
          </a:xfrm>
          <a:prstGeom prst="rect">
            <a:avLst/>
          </a:prstGeom>
        </p:spPr>
      </p:pic>
    </p:spTree>
    <p:extLst>
      <p:ext uri="{BB962C8B-B14F-4D97-AF65-F5344CB8AC3E}">
        <p14:creationId xmlns:p14="http://schemas.microsoft.com/office/powerpoint/2010/main" val="2785685222"/>
      </p:ext>
    </p:extLst>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 + Textruta Stor">
    <p:spTree>
      <p:nvGrpSpPr>
        <p:cNvPr id="1" name=""/>
        <p:cNvGrpSpPr/>
        <p:nvPr/>
      </p:nvGrpSpPr>
      <p:grpSpPr>
        <a:xfrm>
          <a:off x="0" y="0"/>
          <a:ext cx="0" cy="0"/>
          <a:chOff x="0" y="0"/>
          <a:chExt cx="0" cy="0"/>
        </a:xfrm>
      </p:grpSpPr>
      <p:sp>
        <p:nvSpPr>
          <p:cNvPr id="4" name="Platshållare för bild 3"/>
          <p:cNvSpPr>
            <a:spLocks noGrp="1"/>
          </p:cNvSpPr>
          <p:nvPr>
            <p:ph type="pic" sz="quarter" idx="10"/>
          </p:nvPr>
        </p:nvSpPr>
        <p:spPr>
          <a:xfrm>
            <a:off x="0" y="0"/>
            <a:ext cx="13004800" cy="9753600"/>
          </a:xfrm>
        </p:spPr>
        <p:txBody>
          <a:bodyPr vert="horz"/>
          <a:lstStyle/>
          <a:p>
            <a:endParaRPr lang="sv-SE" dirty="0"/>
          </a:p>
        </p:txBody>
      </p:sp>
      <p:sp>
        <p:nvSpPr>
          <p:cNvPr id="3" name="Platshållare för text 2"/>
          <p:cNvSpPr>
            <a:spLocks noGrp="1"/>
          </p:cNvSpPr>
          <p:nvPr>
            <p:ph type="body" sz="quarter" idx="11"/>
          </p:nvPr>
        </p:nvSpPr>
        <p:spPr>
          <a:xfrm>
            <a:off x="6437313" y="6134348"/>
            <a:ext cx="6567487" cy="1873802"/>
          </a:xfrm>
          <a:solidFill>
            <a:schemeClr val="bg1"/>
          </a:solidFill>
        </p:spPr>
        <p:txBody>
          <a:bodyPr vert="horz" lIns="719963" tIns="647967" rIns="539972" bIns="719963" anchor="ctr" anchorCtr="0">
            <a:spAutoFit/>
          </a:bodyPr>
          <a:lstStyle>
            <a:lvl1pPr marL="0" indent="0">
              <a:spcBef>
                <a:spcPts val="0"/>
              </a:spcBef>
              <a:buNone/>
              <a:defRPr sz="3100">
                <a:solidFill>
                  <a:srgbClr val="9C6114"/>
                </a:solidFill>
                <a:latin typeface="Times New Roman"/>
                <a:cs typeface="Times New Roman"/>
              </a:defRPr>
            </a:lvl1pPr>
            <a:lvl2pPr marL="444477" indent="0">
              <a:buNone/>
              <a:defRPr sz="3100">
                <a:solidFill>
                  <a:srgbClr val="9C610B"/>
                </a:solidFill>
                <a:latin typeface="Times New Roman"/>
                <a:cs typeface="Times New Roman"/>
              </a:defRPr>
            </a:lvl2pPr>
            <a:lvl3pPr marL="888955" indent="0">
              <a:buNone/>
              <a:defRPr sz="3100">
                <a:solidFill>
                  <a:srgbClr val="9C610B"/>
                </a:solidFill>
                <a:latin typeface="Times New Roman"/>
                <a:cs typeface="Times New Roman"/>
              </a:defRPr>
            </a:lvl3pPr>
            <a:lvl4pPr marL="1333432" indent="0">
              <a:buNone/>
              <a:defRPr sz="3100">
                <a:solidFill>
                  <a:srgbClr val="9C610B"/>
                </a:solidFill>
                <a:latin typeface="Times New Roman"/>
                <a:cs typeface="Times New Roman"/>
              </a:defRPr>
            </a:lvl4pPr>
            <a:lvl5pPr marL="1777909" indent="0">
              <a:buNone/>
              <a:defRPr sz="3100">
                <a:solidFill>
                  <a:srgbClr val="9C610B"/>
                </a:solidFill>
                <a:latin typeface="Times New Roman"/>
                <a:cs typeface="Times New Roman"/>
              </a:defRPr>
            </a:lvl5pPr>
          </a:lstStyle>
          <a:p>
            <a:pPr lvl="0"/>
            <a:endParaRPr lang="sv-SE" dirty="0" smtClean="0"/>
          </a:p>
        </p:txBody>
      </p:sp>
    </p:spTree>
    <p:extLst>
      <p:ext uri="{BB962C8B-B14F-4D97-AF65-F5344CB8AC3E}">
        <p14:creationId xmlns:p14="http://schemas.microsoft.com/office/powerpoint/2010/main" val="3814643545"/>
      </p:ext>
    </p:extLst>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1828800" y="444501"/>
            <a:ext cx="10223499" cy="2159000"/>
          </a:xfrm>
          <a:prstGeom prst="rect">
            <a:avLst/>
          </a:prstGeom>
          <a:ln w="12700">
            <a:miter lim="400000"/>
          </a:ln>
          <a:extLst>
            <a:ext uri="{C572A759-6A51-4108-AA02-DFA0A04FC94B}">
              <ma14:wrappingTextBoxFlag xmlns:ma14="http://schemas.microsoft.com/office/mac/drawingml/2011/main" val="1"/>
            </a:ext>
          </a:extLst>
        </p:spPr>
        <p:txBody>
          <a:bodyPr lIns="50797" tIns="50797" rIns="50797" bIns="50797" anchor="ctr">
            <a:normAutofit/>
          </a:bodyPr>
          <a:lstStyle/>
          <a:p>
            <a:r>
              <a:rPr dirty="0"/>
              <a:t>Titeltext</a:t>
            </a:r>
          </a:p>
        </p:txBody>
      </p:sp>
      <p:sp>
        <p:nvSpPr>
          <p:cNvPr id="3" name="Shape 3"/>
          <p:cNvSpPr>
            <a:spLocks noGrp="1"/>
          </p:cNvSpPr>
          <p:nvPr>
            <p:ph type="body" idx="1"/>
          </p:nvPr>
        </p:nvSpPr>
        <p:spPr>
          <a:xfrm>
            <a:off x="1828800" y="2603501"/>
            <a:ext cx="10223499" cy="6286500"/>
          </a:xfrm>
          <a:prstGeom prst="rect">
            <a:avLst/>
          </a:prstGeom>
          <a:ln w="12700">
            <a:miter lim="400000"/>
          </a:ln>
          <a:extLst>
            <a:ext uri="{C572A759-6A51-4108-AA02-DFA0A04FC94B}">
              <ma14:wrappingTextBoxFlag xmlns:ma14="http://schemas.microsoft.com/office/mac/drawingml/2011/main" val="1"/>
            </a:ext>
          </a:extLst>
        </p:spPr>
        <p:txBody>
          <a:bodyPr lIns="50797" tIns="50797" rIns="50797" bIns="50797" anchor="t">
            <a:normAutofit/>
          </a:bodyPr>
          <a:lstStyle/>
          <a:p>
            <a:r>
              <a:rPr dirty="0"/>
              <a:t>Brödtext nivå ett</a:t>
            </a:r>
          </a:p>
          <a:p>
            <a:pPr lvl="1"/>
            <a:r>
              <a:rPr dirty="0"/>
              <a:t>Brödtext nivå två</a:t>
            </a:r>
          </a:p>
          <a:p>
            <a:pPr lvl="2"/>
            <a:r>
              <a:rPr dirty="0"/>
              <a:t>Brödtext nivå tre</a:t>
            </a:r>
          </a:p>
          <a:p>
            <a:pPr lvl="3"/>
            <a:r>
              <a:rPr dirty="0"/>
              <a:t>Brödtext nivå fyra</a:t>
            </a:r>
          </a:p>
          <a:p>
            <a:pPr lvl="4"/>
            <a:r>
              <a:rPr dirty="0"/>
              <a:t>Brödtext nivå fem</a:t>
            </a:r>
          </a:p>
        </p:txBody>
      </p:sp>
    </p:spTree>
  </p:cSld>
  <p:clrMap bg1="lt1" tx1="dk1" bg2="lt2" tx2="dk2" accent1="accent1" accent2="accent2" accent3="accent3" accent4="accent4" accent5="accent5" accent6="accent6" hlink="hlink" folHlink="folHlink"/>
  <p:sldLayoutIdLst>
    <p:sldLayoutId id="2147483665" r:id="rId1"/>
    <p:sldLayoutId id="2147483668" r:id="rId2"/>
    <p:sldLayoutId id="2147483674" r:id="rId3"/>
    <p:sldLayoutId id="2147483680" r:id="rId4"/>
    <p:sldLayoutId id="2147483675" r:id="rId5"/>
    <p:sldLayoutId id="2147483677" r:id="rId6"/>
    <p:sldLayoutId id="2147483671" r:id="rId7"/>
    <p:sldLayoutId id="2147483661" r:id="rId8"/>
    <p:sldLayoutId id="2147483666" r:id="rId9"/>
    <p:sldLayoutId id="2147483669" r:id="rId10"/>
    <p:sldLayoutId id="2147483659" r:id="rId11"/>
    <p:sldLayoutId id="2147483663" r:id="rId12"/>
    <p:sldLayoutId id="2147483667" r:id="rId13"/>
  </p:sldLayoutIdLst>
  <p:transition xmlns:p14="http://schemas.microsoft.com/office/powerpoint/2010/main" spd="med"/>
  <p:timing>
    <p:tnLst>
      <p:par>
        <p:cTn xmlns:p14="http://schemas.microsoft.com/office/powerpoint/2010/main" id="1" dur="indefinite" restart="never" nodeType="tmRoot"/>
      </p:par>
    </p:tnLst>
  </p:timing>
  <p:hf sldNum="0" hdr="0" ftr="0" dt="0"/>
  <p:txStyles>
    <p:titleStyle>
      <a:lvl1pPr marL="0" marR="0" indent="0" algn="l" defTabSz="584170" rtl="0" latinLnBrk="0">
        <a:lnSpc>
          <a:spcPct val="100000"/>
        </a:lnSpc>
        <a:spcBef>
          <a:spcPts val="0"/>
        </a:spcBef>
        <a:spcAft>
          <a:spcPts val="0"/>
        </a:spcAft>
        <a:buClrTx/>
        <a:buSzTx/>
        <a:buFontTx/>
        <a:buNone/>
        <a:tabLst/>
        <a:defRPr sz="6000" b="0" i="0" u="none" strike="noStrike" cap="none" spc="0" baseline="0">
          <a:ln>
            <a:noFill/>
          </a:ln>
          <a:solidFill>
            <a:srgbClr val="9C6114"/>
          </a:solidFill>
          <a:uFillTx/>
          <a:latin typeface="Times New Roman"/>
          <a:ea typeface="+mn-ea"/>
          <a:cs typeface="Times New Roman"/>
          <a:sym typeface="Helvetica Light"/>
        </a:defRPr>
      </a:lvl1pPr>
      <a:lvl2pPr marL="0" marR="0" indent="228589" algn="ctr" defTabSz="58417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2pPr>
      <a:lvl3pPr marL="0" marR="0" indent="457176" algn="ctr" defTabSz="58417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3pPr>
      <a:lvl4pPr marL="0" marR="0" indent="685765" algn="ctr" defTabSz="58417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4pPr>
      <a:lvl5pPr marL="0" marR="0" indent="914354" algn="ctr" defTabSz="58417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5pPr>
      <a:lvl6pPr marL="0" marR="0" indent="1142941" algn="ctr" defTabSz="58417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6pPr>
      <a:lvl7pPr marL="0" marR="0" indent="1371530" algn="ctr" defTabSz="58417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7pPr>
      <a:lvl8pPr marL="0" marR="0" indent="1600119" algn="ctr" defTabSz="58417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8pPr>
      <a:lvl9pPr marL="0" marR="0" indent="1828706" algn="ctr" defTabSz="58417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9pPr>
    </p:titleStyle>
    <p:bodyStyle>
      <a:lvl1pPr marL="252000" marR="0" indent="-252000" algn="l" defTabSz="584170" rtl="0" latinLnBrk="0">
        <a:lnSpc>
          <a:spcPct val="100000"/>
        </a:lnSpc>
        <a:spcBef>
          <a:spcPts val="1200"/>
        </a:spcBef>
        <a:spcAft>
          <a:spcPts val="0"/>
        </a:spcAft>
        <a:buClrTx/>
        <a:buSzPct val="75000"/>
        <a:buFontTx/>
        <a:buChar char="•"/>
        <a:tabLst/>
        <a:defRPr sz="2400" b="0" i="0" u="none" strike="noStrike" cap="none" spc="0" baseline="0">
          <a:ln>
            <a:noFill/>
          </a:ln>
          <a:solidFill>
            <a:srgbClr val="000000"/>
          </a:solidFill>
          <a:uFillTx/>
          <a:latin typeface="Arial"/>
          <a:ea typeface="+mn-ea"/>
          <a:cs typeface="Arial"/>
          <a:sym typeface="Helvetica Light"/>
        </a:defRPr>
      </a:lvl1pPr>
      <a:lvl2pPr marL="504000" marR="0" indent="-252000" algn="l" defTabSz="584170" rtl="0" latinLnBrk="0">
        <a:lnSpc>
          <a:spcPct val="100000"/>
        </a:lnSpc>
        <a:spcBef>
          <a:spcPts val="1200"/>
        </a:spcBef>
        <a:spcAft>
          <a:spcPts val="0"/>
        </a:spcAft>
        <a:buClrTx/>
        <a:buSzPct val="75000"/>
        <a:buFontTx/>
        <a:buChar char="•"/>
        <a:tabLst/>
        <a:defRPr sz="2400" b="0" i="0" u="none" strike="noStrike" cap="none" spc="0" baseline="0">
          <a:ln>
            <a:noFill/>
          </a:ln>
          <a:solidFill>
            <a:srgbClr val="000000"/>
          </a:solidFill>
          <a:uFillTx/>
          <a:latin typeface="Arial"/>
          <a:ea typeface="+mn-ea"/>
          <a:cs typeface="Arial"/>
          <a:sym typeface="Helvetica Light"/>
        </a:defRPr>
      </a:lvl2pPr>
      <a:lvl3pPr marL="756000" marR="0" indent="-252000" algn="l" defTabSz="584170" rtl="0" latinLnBrk="0">
        <a:lnSpc>
          <a:spcPct val="100000"/>
        </a:lnSpc>
        <a:spcBef>
          <a:spcPts val="1200"/>
        </a:spcBef>
        <a:spcAft>
          <a:spcPts val="0"/>
        </a:spcAft>
        <a:buClrTx/>
        <a:buSzPct val="75000"/>
        <a:buFontTx/>
        <a:buChar char="•"/>
        <a:tabLst/>
        <a:defRPr sz="2400" b="0" i="0" u="none" strike="noStrike" cap="none" spc="0" baseline="0">
          <a:ln>
            <a:noFill/>
          </a:ln>
          <a:solidFill>
            <a:srgbClr val="000000"/>
          </a:solidFill>
          <a:uFillTx/>
          <a:latin typeface="Arial"/>
          <a:ea typeface="+mn-ea"/>
          <a:cs typeface="Arial"/>
          <a:sym typeface="Helvetica Light"/>
        </a:defRPr>
      </a:lvl3pPr>
      <a:lvl4pPr marL="1008000" marR="0" indent="-252000" algn="l" defTabSz="584170" rtl="0" latinLnBrk="0">
        <a:lnSpc>
          <a:spcPct val="100000"/>
        </a:lnSpc>
        <a:spcBef>
          <a:spcPts val="1200"/>
        </a:spcBef>
        <a:spcAft>
          <a:spcPts val="0"/>
        </a:spcAft>
        <a:buClrTx/>
        <a:buSzPct val="75000"/>
        <a:buFontTx/>
        <a:buChar char="•"/>
        <a:tabLst/>
        <a:defRPr sz="2400" b="0" i="0" u="none" strike="noStrike" cap="none" spc="0" baseline="0">
          <a:ln>
            <a:noFill/>
          </a:ln>
          <a:solidFill>
            <a:srgbClr val="000000"/>
          </a:solidFill>
          <a:uFillTx/>
          <a:latin typeface="Arial"/>
          <a:ea typeface="+mn-ea"/>
          <a:cs typeface="Arial"/>
          <a:sym typeface="Helvetica Light"/>
        </a:defRPr>
      </a:lvl4pPr>
      <a:lvl5pPr marL="1260000" marR="0" indent="-252000" algn="l" defTabSz="584170" rtl="0" latinLnBrk="0">
        <a:lnSpc>
          <a:spcPct val="100000"/>
        </a:lnSpc>
        <a:spcBef>
          <a:spcPts val="1200"/>
        </a:spcBef>
        <a:spcAft>
          <a:spcPts val="0"/>
        </a:spcAft>
        <a:buClrTx/>
        <a:buSzPct val="75000"/>
        <a:buFontTx/>
        <a:buChar char="•"/>
        <a:tabLst/>
        <a:defRPr sz="2400" b="0" i="0" u="none" strike="noStrike" cap="none" spc="0" baseline="0">
          <a:ln>
            <a:noFill/>
          </a:ln>
          <a:solidFill>
            <a:srgbClr val="000000"/>
          </a:solidFill>
          <a:uFillTx/>
          <a:latin typeface="Arial"/>
          <a:ea typeface="+mn-ea"/>
          <a:cs typeface="Arial"/>
          <a:sym typeface="Helvetica Light"/>
        </a:defRPr>
      </a:lvl5pPr>
      <a:lvl6pPr marL="2666864" marR="0" indent="-444477" algn="l" defTabSz="58417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6pPr>
      <a:lvl7pPr marL="3111341" marR="0" indent="-444477" algn="l" defTabSz="58417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5819" marR="0" indent="-444477" algn="l" defTabSz="58417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296" marR="0" indent="-444477" algn="l" defTabSz="58417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58417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228589" algn="ctr" defTabSz="58417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457176" algn="ctr" defTabSz="58417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685765" algn="ctr" defTabSz="58417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914354" algn="ctr" defTabSz="58417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142941" algn="ctr" defTabSz="58417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1371530" algn="ctr" defTabSz="58417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1600119" algn="ctr" defTabSz="58417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1828706" algn="ctr" defTabSz="58417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2.emf"/></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92dLgoUCUTU" TargetMode="External"/><Relationship Id="rId4" Type="http://schemas.openxmlformats.org/officeDocument/2006/relationships/hyperlink" Target="https://www.youtube.com/watch?v=GSjT-lApiug" TargetMode="External"/><Relationship Id="rId5" Type="http://schemas.openxmlformats.org/officeDocument/2006/relationships/image" Target="../media/image14.png"/><Relationship Id="rId1" Type="http://schemas.openxmlformats.org/officeDocument/2006/relationships/slideLayout" Target="../slideLayouts/slideLayout1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653367" y="2304685"/>
            <a:ext cx="4813301" cy="733528"/>
          </a:xfrm>
        </p:spPr>
        <p:txBody>
          <a:bodyPr/>
          <a:lstStyle/>
          <a:p>
            <a:r>
              <a:rPr lang="sv-SE" dirty="0" err="1" smtClean="0"/>
              <a:t>Strategic</a:t>
            </a:r>
            <a:r>
              <a:rPr lang="sv-SE" dirty="0" smtClean="0"/>
              <a:t> Plan</a:t>
            </a:r>
            <a:endParaRPr lang="sv-SE" dirty="0"/>
          </a:p>
        </p:txBody>
      </p:sp>
      <p:sp>
        <p:nvSpPr>
          <p:cNvPr id="3" name="Platshållare för text 2"/>
          <p:cNvSpPr>
            <a:spLocks noGrp="1"/>
          </p:cNvSpPr>
          <p:nvPr>
            <p:ph type="body" sz="quarter" idx="10"/>
          </p:nvPr>
        </p:nvSpPr>
        <p:spPr/>
        <p:txBody>
          <a:bodyPr/>
          <a:lstStyle/>
          <a:p>
            <a:r>
              <a:rPr lang="sv-SE" dirty="0" smtClean="0"/>
              <a:t>Lund </a:t>
            </a:r>
            <a:r>
              <a:rPr lang="sv-SE" dirty="0" err="1" smtClean="0"/>
              <a:t>universitY</a:t>
            </a:r>
            <a:r>
              <a:rPr lang="sv-SE" dirty="0" smtClean="0"/>
              <a:t> 2017–2026</a:t>
            </a:r>
            <a:endParaRPr lang="sv-SE" dirty="0"/>
          </a:p>
        </p:txBody>
      </p:sp>
    </p:spTree>
    <p:extLst>
      <p:ext uri="{BB962C8B-B14F-4D97-AF65-F5344CB8AC3E}">
        <p14:creationId xmlns:p14="http://schemas.microsoft.com/office/powerpoint/2010/main" val="3233481604"/>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smtClean="0"/>
              <a:t>Core</a:t>
            </a:r>
            <a:r>
              <a:rPr lang="sv-SE" dirty="0" smtClean="0"/>
              <a:t> </a:t>
            </a:r>
            <a:r>
              <a:rPr lang="sv-SE" dirty="0" err="1" smtClean="0"/>
              <a:t>values</a:t>
            </a:r>
            <a:endParaRPr lang="sv-SE" dirty="0"/>
          </a:p>
        </p:txBody>
      </p:sp>
      <p:sp>
        <p:nvSpPr>
          <p:cNvPr id="3" name="Platshållare för text 2"/>
          <p:cNvSpPr>
            <a:spLocks noGrp="1"/>
          </p:cNvSpPr>
          <p:nvPr>
            <p:ph type="body" sz="quarter" idx="1"/>
          </p:nvPr>
        </p:nvSpPr>
        <p:spPr/>
        <p:txBody>
          <a:bodyPr/>
          <a:lstStyle/>
          <a:p>
            <a:r>
              <a:rPr lang="en-US" dirty="0" smtClean="0">
                <a:ea typeface="Helvetica Neue"/>
                <a:sym typeface="Helvetica Neue"/>
              </a:rPr>
              <a:t>Worldwide </a:t>
            </a:r>
            <a:r>
              <a:rPr lang="en-US" dirty="0">
                <a:ea typeface="Helvetica Neue"/>
                <a:sym typeface="Helvetica Neue"/>
              </a:rPr>
              <a:t>academic community </a:t>
            </a:r>
            <a:r>
              <a:rPr lang="sv-SE" dirty="0" smtClean="0"/>
              <a:t> </a:t>
            </a:r>
          </a:p>
          <a:p>
            <a:r>
              <a:rPr lang="sv-SE" dirty="0" smtClean="0"/>
              <a:t>Magna Charta </a:t>
            </a:r>
            <a:r>
              <a:rPr lang="sv-SE" dirty="0" err="1" smtClean="0"/>
              <a:t>Universitatum</a:t>
            </a:r>
            <a:r>
              <a:rPr lang="sv-SE" dirty="0" smtClean="0"/>
              <a:t>:</a:t>
            </a:r>
          </a:p>
          <a:p>
            <a:pPr marL="720000" indent="-360000">
              <a:spcBef>
                <a:spcPts val="600"/>
              </a:spcBef>
            </a:pPr>
            <a:r>
              <a:rPr lang="en-US" dirty="0" smtClean="0">
                <a:ea typeface="Helvetica Neue"/>
                <a:sym typeface="Helvetica Neue"/>
              </a:rPr>
              <a:t>Autonomy </a:t>
            </a:r>
            <a:r>
              <a:rPr lang="en-US" dirty="0">
                <a:ea typeface="Helvetica Neue"/>
                <a:sym typeface="Helvetica Neue"/>
              </a:rPr>
              <a:t>and academic freedom </a:t>
            </a:r>
            <a:endParaRPr lang="sv-SE" dirty="0"/>
          </a:p>
          <a:p>
            <a:pPr marL="720000" indent="-360000">
              <a:spcBef>
                <a:spcPts val="600"/>
              </a:spcBef>
            </a:pPr>
            <a:r>
              <a:rPr lang="en-US" dirty="0" smtClean="0">
                <a:ea typeface="Helvetica Neue"/>
                <a:sym typeface="Helvetica Neue"/>
              </a:rPr>
              <a:t>Free </a:t>
            </a:r>
            <a:r>
              <a:rPr lang="en-US" dirty="0">
                <a:ea typeface="Helvetica Neue"/>
                <a:sym typeface="Helvetica Neue"/>
              </a:rPr>
              <a:t>of pressures from wider society </a:t>
            </a:r>
            <a:r>
              <a:rPr lang="sv-SE" dirty="0" smtClean="0"/>
              <a:t> </a:t>
            </a:r>
            <a:endParaRPr lang="sv-SE" dirty="0"/>
          </a:p>
          <a:p>
            <a:pPr marL="720000" indent="-360000">
              <a:spcBef>
                <a:spcPts val="600"/>
              </a:spcBef>
            </a:pPr>
            <a:r>
              <a:rPr lang="en-US" dirty="0" smtClean="0">
                <a:ea typeface="Helvetica Neue"/>
                <a:sym typeface="Helvetica Neue"/>
              </a:rPr>
              <a:t>Defend </a:t>
            </a:r>
            <a:r>
              <a:rPr lang="en-US" dirty="0">
                <a:ea typeface="Helvetica Neue"/>
                <a:sym typeface="Helvetica Neue"/>
              </a:rPr>
              <a:t>the freedom, integrity and quality of education and </a:t>
            </a:r>
            <a:r>
              <a:rPr lang="en-US" dirty="0" smtClean="0">
                <a:ea typeface="Helvetica Neue"/>
                <a:sym typeface="Helvetica Neue"/>
              </a:rPr>
              <a:t>research</a:t>
            </a:r>
            <a:endParaRPr lang="sv-SE" dirty="0"/>
          </a:p>
        </p:txBody>
      </p:sp>
    </p:spTree>
    <p:extLst>
      <p:ext uri="{BB962C8B-B14F-4D97-AF65-F5344CB8AC3E}">
        <p14:creationId xmlns:p14="http://schemas.microsoft.com/office/powerpoint/2010/main" val="1865466815"/>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smtClean="0"/>
              <a:t>Core</a:t>
            </a:r>
            <a:r>
              <a:rPr lang="sv-SE" dirty="0" smtClean="0"/>
              <a:t> </a:t>
            </a:r>
            <a:r>
              <a:rPr lang="sv-SE" dirty="0" err="1" smtClean="0"/>
              <a:t>values</a:t>
            </a:r>
            <a:r>
              <a:rPr lang="sv-SE" dirty="0" smtClean="0"/>
              <a:t>, </a:t>
            </a:r>
            <a:r>
              <a:rPr lang="sv-SE" dirty="0" err="1" smtClean="0"/>
              <a:t>contd</a:t>
            </a:r>
            <a:endParaRPr lang="sv-SE" dirty="0"/>
          </a:p>
        </p:txBody>
      </p:sp>
      <p:sp>
        <p:nvSpPr>
          <p:cNvPr id="3" name="Platshållare för text 2"/>
          <p:cNvSpPr>
            <a:spLocks noGrp="1"/>
          </p:cNvSpPr>
          <p:nvPr>
            <p:ph type="body" sz="quarter" idx="1"/>
          </p:nvPr>
        </p:nvSpPr>
        <p:spPr/>
        <p:txBody>
          <a:bodyPr/>
          <a:lstStyle/>
          <a:p>
            <a:r>
              <a:rPr lang="sv-SE" dirty="0" smtClean="0"/>
              <a:t>Swedish </a:t>
            </a:r>
            <a:r>
              <a:rPr lang="sv-SE" dirty="0" err="1" smtClean="0"/>
              <a:t>legislation</a:t>
            </a:r>
            <a:r>
              <a:rPr lang="sv-SE" dirty="0" smtClean="0"/>
              <a:t> and the </a:t>
            </a:r>
            <a:r>
              <a:rPr lang="sv-SE" dirty="0" err="1" smtClean="0"/>
              <a:t>University’s</a:t>
            </a:r>
            <a:r>
              <a:rPr lang="sv-SE" dirty="0" smtClean="0"/>
              <a:t> </a:t>
            </a:r>
            <a:r>
              <a:rPr lang="sv-SE" dirty="0" err="1" smtClean="0">
                <a:solidFill>
                  <a:schemeClr val="tx2"/>
                </a:solidFill>
              </a:rPr>
              <a:t>role</a:t>
            </a:r>
            <a:r>
              <a:rPr lang="sv-SE" dirty="0" smtClean="0">
                <a:solidFill>
                  <a:schemeClr val="tx2"/>
                </a:solidFill>
              </a:rPr>
              <a:t> </a:t>
            </a:r>
            <a:r>
              <a:rPr lang="sv-SE" dirty="0" smtClean="0"/>
              <a:t>as public </a:t>
            </a:r>
            <a:r>
              <a:rPr lang="sv-SE" dirty="0" err="1" smtClean="0"/>
              <a:t>authority</a:t>
            </a:r>
            <a:r>
              <a:rPr lang="sv-SE" dirty="0" smtClean="0"/>
              <a:t>: </a:t>
            </a:r>
            <a:endParaRPr lang="sv-SE" dirty="0"/>
          </a:p>
          <a:p>
            <a:pPr marL="720000" indent="-360000">
              <a:spcBef>
                <a:spcPts val="600"/>
              </a:spcBef>
            </a:pPr>
            <a:r>
              <a:rPr lang="en-US" dirty="0" smtClean="0">
                <a:ea typeface="Helvetica Neue"/>
                <a:sym typeface="Helvetica Neue"/>
              </a:rPr>
              <a:t>Safeguard </a:t>
            </a:r>
            <a:r>
              <a:rPr lang="en-US" dirty="0">
                <a:ea typeface="Helvetica Neue"/>
                <a:sym typeface="Helvetica Neue"/>
              </a:rPr>
              <a:t>democracy </a:t>
            </a:r>
            <a:endParaRPr lang="en-US" dirty="0" smtClean="0">
              <a:ea typeface="Helvetica Neue"/>
              <a:sym typeface="Helvetica Neue"/>
            </a:endParaRPr>
          </a:p>
          <a:p>
            <a:pPr marL="720000" indent="-360000">
              <a:spcBef>
                <a:spcPts val="600"/>
              </a:spcBef>
            </a:pPr>
            <a:r>
              <a:rPr lang="sv-SE" dirty="0" err="1" smtClean="0"/>
              <a:t>Legality</a:t>
            </a:r>
            <a:endParaRPr lang="sv-SE" dirty="0"/>
          </a:p>
          <a:p>
            <a:pPr marL="720000" indent="-360000">
              <a:spcBef>
                <a:spcPts val="600"/>
              </a:spcBef>
            </a:pPr>
            <a:r>
              <a:rPr lang="sv-SE" dirty="0" err="1" smtClean="0"/>
              <a:t>Impartiality</a:t>
            </a:r>
            <a:endParaRPr lang="sv-SE" dirty="0"/>
          </a:p>
          <a:p>
            <a:pPr marL="720000" indent="-360000">
              <a:spcBef>
                <a:spcPts val="600"/>
              </a:spcBef>
            </a:pPr>
            <a:r>
              <a:rPr lang="sv-SE" dirty="0" err="1" smtClean="0"/>
              <a:t>Freedom</a:t>
            </a:r>
            <a:r>
              <a:rPr lang="sv-SE" dirty="0" smtClean="0"/>
              <a:t> </a:t>
            </a:r>
            <a:r>
              <a:rPr lang="sv-SE" dirty="0" err="1" smtClean="0"/>
              <a:t>of</a:t>
            </a:r>
            <a:r>
              <a:rPr lang="sv-SE" dirty="0" smtClean="0"/>
              <a:t> opinion</a:t>
            </a:r>
            <a:endParaRPr lang="sv-SE" dirty="0"/>
          </a:p>
          <a:p>
            <a:pPr marL="720000" indent="-360000">
              <a:spcBef>
                <a:spcPts val="600"/>
              </a:spcBef>
            </a:pPr>
            <a:r>
              <a:rPr lang="en-US" dirty="0" smtClean="0">
                <a:ea typeface="Helvetica Neue"/>
                <a:sym typeface="Helvetica Neue"/>
              </a:rPr>
              <a:t>Respect </a:t>
            </a:r>
            <a:r>
              <a:rPr lang="en-US" dirty="0">
                <a:ea typeface="Helvetica Neue"/>
                <a:sym typeface="Helvetica Neue"/>
              </a:rPr>
              <a:t>for the equal value of all human beings </a:t>
            </a:r>
            <a:endParaRPr lang="en-US" dirty="0" smtClean="0">
              <a:ea typeface="Helvetica Neue"/>
              <a:sym typeface="Helvetica Neue"/>
            </a:endParaRPr>
          </a:p>
          <a:p>
            <a:pPr marL="720000" indent="-360000">
              <a:spcBef>
                <a:spcPts val="600"/>
              </a:spcBef>
            </a:pPr>
            <a:r>
              <a:rPr lang="sv-SE" dirty="0" smtClean="0"/>
              <a:t>E</a:t>
            </a:r>
            <a:r>
              <a:rPr lang="en-US" dirty="0" err="1" smtClean="0">
                <a:ea typeface="Helvetica Neue"/>
                <a:sym typeface="Helvetica Neue"/>
              </a:rPr>
              <a:t>fficiency</a:t>
            </a:r>
            <a:r>
              <a:rPr lang="en-US" dirty="0" smtClean="0">
                <a:ea typeface="Helvetica Neue"/>
                <a:sym typeface="Helvetica Neue"/>
              </a:rPr>
              <a:t> </a:t>
            </a:r>
            <a:r>
              <a:rPr lang="en-US" dirty="0">
                <a:ea typeface="Helvetica Neue"/>
                <a:sym typeface="Helvetica Neue"/>
              </a:rPr>
              <a:t>and service </a:t>
            </a:r>
            <a:r>
              <a:rPr lang="sv-SE" dirty="0" smtClean="0"/>
              <a:t> </a:t>
            </a:r>
            <a:endParaRPr lang="sv-SE" dirty="0"/>
          </a:p>
          <a:p>
            <a:pPr marL="720000" indent="-360000">
              <a:spcBef>
                <a:spcPts val="600"/>
              </a:spcBef>
            </a:pPr>
            <a:r>
              <a:rPr lang="en-US" dirty="0" smtClean="0">
                <a:ea typeface="Helvetica Neue"/>
                <a:sym typeface="Helvetica Neue"/>
              </a:rPr>
              <a:t>Human </a:t>
            </a:r>
            <a:r>
              <a:rPr lang="en-US" dirty="0">
                <a:ea typeface="Helvetica Neue"/>
                <a:sym typeface="Helvetica Neue"/>
              </a:rPr>
              <a:t>rights and </a:t>
            </a:r>
            <a:r>
              <a:rPr lang="en-US" dirty="0" smtClean="0">
                <a:ea typeface="Helvetica Neue"/>
                <a:sym typeface="Helvetica Neue"/>
              </a:rPr>
              <a:t>freedoms</a:t>
            </a:r>
            <a:endParaRPr lang="sv-SE" dirty="0"/>
          </a:p>
          <a:p>
            <a:pPr marL="720000" indent="-360000">
              <a:spcBef>
                <a:spcPts val="600"/>
              </a:spcBef>
            </a:pPr>
            <a:r>
              <a:rPr lang="en-US" dirty="0">
                <a:ea typeface="Helvetica Neue"/>
                <a:sym typeface="Helvetica Neue"/>
              </a:rPr>
              <a:t>Gender equality and diversity</a:t>
            </a:r>
            <a:endParaRPr lang="sv-SE" dirty="0"/>
          </a:p>
        </p:txBody>
      </p:sp>
    </p:spTree>
    <p:extLst>
      <p:ext uri="{BB962C8B-B14F-4D97-AF65-F5344CB8AC3E}">
        <p14:creationId xmlns:p14="http://schemas.microsoft.com/office/powerpoint/2010/main" val="3995966772"/>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a:t>Core</a:t>
            </a:r>
            <a:r>
              <a:rPr lang="sv-SE" dirty="0"/>
              <a:t> </a:t>
            </a:r>
            <a:r>
              <a:rPr lang="sv-SE" dirty="0" err="1"/>
              <a:t>values</a:t>
            </a:r>
            <a:r>
              <a:rPr lang="sv-SE" dirty="0"/>
              <a:t>, </a:t>
            </a:r>
            <a:r>
              <a:rPr lang="sv-SE" dirty="0" err="1" smtClean="0"/>
              <a:t>contd</a:t>
            </a:r>
            <a:endParaRPr lang="sv-SE" dirty="0"/>
          </a:p>
        </p:txBody>
      </p:sp>
      <p:sp>
        <p:nvSpPr>
          <p:cNvPr id="3" name="Platshållare för text 2"/>
          <p:cNvSpPr>
            <a:spLocks noGrp="1"/>
          </p:cNvSpPr>
          <p:nvPr>
            <p:ph type="body" sz="quarter" idx="1"/>
          </p:nvPr>
        </p:nvSpPr>
        <p:spPr/>
        <p:txBody>
          <a:bodyPr/>
          <a:lstStyle/>
          <a:p>
            <a:r>
              <a:rPr lang="sv-SE" dirty="0" err="1" smtClean="0"/>
              <a:t>Characteristics</a:t>
            </a:r>
            <a:r>
              <a:rPr lang="sv-SE" dirty="0" smtClean="0"/>
              <a:t> </a:t>
            </a:r>
            <a:r>
              <a:rPr lang="sv-SE" dirty="0" err="1" smtClean="0"/>
              <a:t>of</a:t>
            </a:r>
            <a:r>
              <a:rPr lang="sv-SE" dirty="0" smtClean="0"/>
              <a:t> Lund University:</a:t>
            </a:r>
            <a:endParaRPr lang="sv-SE" dirty="0"/>
          </a:p>
          <a:p>
            <a:pPr marL="720000" indent="-360000">
              <a:spcBef>
                <a:spcPts val="600"/>
              </a:spcBef>
            </a:pPr>
            <a:r>
              <a:rPr lang="en-US" dirty="0" smtClean="0">
                <a:ea typeface="Helvetica Neue"/>
                <a:sym typeface="Helvetica Neue"/>
              </a:rPr>
              <a:t>Critical </a:t>
            </a:r>
            <a:r>
              <a:rPr lang="en-US" dirty="0">
                <a:ea typeface="Helvetica Neue"/>
                <a:sym typeface="Helvetica Neue"/>
              </a:rPr>
              <a:t>and reflective </a:t>
            </a:r>
            <a:r>
              <a:rPr lang="en-US" dirty="0" smtClean="0">
                <a:ea typeface="Helvetica Neue"/>
                <a:sym typeface="Helvetica Neue"/>
              </a:rPr>
              <a:t>perspective</a:t>
            </a:r>
          </a:p>
          <a:p>
            <a:pPr marL="720000" indent="-360000">
              <a:spcBef>
                <a:spcPts val="600"/>
              </a:spcBef>
            </a:pPr>
            <a:r>
              <a:rPr lang="en-US" dirty="0" smtClean="0">
                <a:ea typeface="Helvetica Neue"/>
                <a:sym typeface="Helvetica Neue"/>
              </a:rPr>
              <a:t>Objectivity</a:t>
            </a:r>
          </a:p>
          <a:p>
            <a:pPr marL="720000" indent="-360000">
              <a:spcBef>
                <a:spcPts val="600"/>
              </a:spcBef>
            </a:pPr>
            <a:r>
              <a:rPr lang="en-US" dirty="0" smtClean="0">
                <a:ea typeface="Helvetica Neue"/>
                <a:sym typeface="Helvetica Neue"/>
              </a:rPr>
              <a:t>Nonpartisanship</a:t>
            </a:r>
          </a:p>
          <a:p>
            <a:pPr marL="720000" indent="-360000">
              <a:spcBef>
                <a:spcPts val="600"/>
              </a:spcBef>
            </a:pPr>
            <a:r>
              <a:rPr lang="en-US" dirty="0" smtClean="0">
                <a:ea typeface="Helvetica Neue"/>
                <a:sym typeface="Helvetica Neue"/>
              </a:rPr>
              <a:t>Curiosity</a:t>
            </a:r>
          </a:p>
          <a:p>
            <a:pPr marL="720000" indent="-360000">
              <a:spcBef>
                <a:spcPts val="600"/>
              </a:spcBef>
            </a:pPr>
            <a:r>
              <a:rPr lang="en-US" dirty="0" smtClean="0">
                <a:ea typeface="Helvetica Neue"/>
                <a:sym typeface="Helvetica Neue"/>
              </a:rPr>
              <a:t>Engagement</a:t>
            </a:r>
          </a:p>
          <a:p>
            <a:pPr marL="720000" indent="-360000">
              <a:spcBef>
                <a:spcPts val="600"/>
              </a:spcBef>
            </a:pPr>
            <a:r>
              <a:rPr lang="en-US" dirty="0" smtClean="0">
                <a:ea typeface="Helvetica Neue"/>
                <a:sym typeface="Helvetica Neue"/>
              </a:rPr>
              <a:t>Compassion </a:t>
            </a:r>
          </a:p>
          <a:p>
            <a:pPr marL="720000" indent="-360000">
              <a:spcBef>
                <a:spcPts val="600"/>
              </a:spcBef>
            </a:pPr>
            <a:r>
              <a:rPr lang="en-US" dirty="0" err="1" smtClean="0">
                <a:ea typeface="Helvetica Neue"/>
                <a:sym typeface="Helvetica Neue"/>
              </a:rPr>
              <a:t>Humour</a:t>
            </a:r>
            <a:endParaRPr lang="sv-SE" dirty="0"/>
          </a:p>
        </p:txBody>
      </p:sp>
    </p:spTree>
    <p:extLst>
      <p:ext uri="{BB962C8B-B14F-4D97-AF65-F5344CB8AC3E}">
        <p14:creationId xmlns:p14="http://schemas.microsoft.com/office/powerpoint/2010/main" val="1404040358"/>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LundUniversity_C2line_CMYK.eps"/>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259339" y="3057126"/>
            <a:ext cx="2613124" cy="3283750"/>
          </a:xfrm>
          <a:prstGeom prst="rect">
            <a:avLst/>
          </a:prstGeom>
        </p:spPr>
      </p:pic>
    </p:spTree>
    <p:extLst>
      <p:ext uri="{BB962C8B-B14F-4D97-AF65-F5344CB8AC3E}">
        <p14:creationId xmlns:p14="http://schemas.microsoft.com/office/powerpoint/2010/main" val="2329294583"/>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hlinkClick r:id="rId3"/>
          </p:cNvPr>
          <p:cNvSpPr/>
          <p:nvPr/>
        </p:nvSpPr>
        <p:spPr>
          <a:xfrm>
            <a:off x="1336911" y="2820640"/>
            <a:ext cx="10320951" cy="3208311"/>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sv-SE" sz="2400" b="0" i="0" u="none" strike="noStrike" cap="none" spc="0" normalizeH="0" baseline="0">
              <a:ln>
                <a:noFill/>
              </a:ln>
              <a:solidFill>
                <a:srgbClr val="FFFFFF"/>
              </a:solidFill>
              <a:effectLst/>
              <a:uFillTx/>
              <a:latin typeface="+mn-lt"/>
              <a:ea typeface="+mn-ea"/>
              <a:cs typeface="+mn-cs"/>
              <a:sym typeface="Helvetica Light"/>
            </a:endParaRPr>
          </a:p>
        </p:txBody>
      </p:sp>
      <p:sp>
        <p:nvSpPr>
          <p:cNvPr id="2" name="Rubrik 1"/>
          <p:cNvSpPr>
            <a:spLocks noGrp="1"/>
          </p:cNvSpPr>
          <p:nvPr>
            <p:ph type="title"/>
          </p:nvPr>
        </p:nvSpPr>
        <p:spPr/>
        <p:txBody>
          <a:bodyPr/>
          <a:lstStyle/>
          <a:p>
            <a:r>
              <a:rPr lang="en-US" dirty="0"/>
              <a:t>A world-class university that works </a:t>
            </a:r>
            <a:r>
              <a:rPr lang="en-US" dirty="0" smtClean="0"/>
              <a:t/>
            </a:r>
            <a:br>
              <a:rPr lang="en-US" dirty="0" smtClean="0"/>
            </a:br>
            <a:r>
              <a:rPr lang="en-US" dirty="0" smtClean="0"/>
              <a:t>to </a:t>
            </a:r>
            <a:r>
              <a:rPr lang="en-US" dirty="0"/>
              <a:t>understand, explain and improve our world </a:t>
            </a:r>
            <a:r>
              <a:rPr lang="en-US" dirty="0" smtClean="0"/>
              <a:t/>
            </a:r>
            <a:br>
              <a:rPr lang="en-US" dirty="0" smtClean="0"/>
            </a:br>
            <a:r>
              <a:rPr lang="en-US" dirty="0" smtClean="0"/>
              <a:t>and </a:t>
            </a:r>
            <a:r>
              <a:rPr lang="en-US" dirty="0"/>
              <a:t>the human condition</a:t>
            </a:r>
            <a:endParaRPr lang="sv-SE" dirty="0"/>
          </a:p>
        </p:txBody>
      </p:sp>
      <p:pic>
        <p:nvPicPr>
          <p:cNvPr id="6" name="Bildobjekt 5" descr="YouTube-icon-full_color.png">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11417" y="5962112"/>
            <a:ext cx="968276" cy="681765"/>
          </a:xfrm>
          <a:prstGeom prst="rect">
            <a:avLst/>
          </a:prstGeom>
        </p:spPr>
      </p:pic>
    </p:spTree>
    <p:extLst>
      <p:ext uri="{BB962C8B-B14F-4D97-AF65-F5344CB8AC3E}">
        <p14:creationId xmlns:p14="http://schemas.microsoft.com/office/powerpoint/2010/main" val="190562211"/>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smtClean="0"/>
              <a:t>Priority</a:t>
            </a:r>
            <a:r>
              <a:rPr lang="sv-SE" dirty="0" smtClean="0"/>
              <a:t> areas </a:t>
            </a:r>
            <a:r>
              <a:rPr lang="sv-SE" dirty="0" smtClean="0"/>
              <a:t>2017</a:t>
            </a:r>
            <a:r>
              <a:rPr lang="sv-SE" dirty="0" smtClean="0"/>
              <a:t>–2026</a:t>
            </a:r>
            <a:endParaRPr lang="sv-SE" dirty="0"/>
          </a:p>
        </p:txBody>
      </p:sp>
      <p:sp>
        <p:nvSpPr>
          <p:cNvPr id="3" name="Platshållare för text 2"/>
          <p:cNvSpPr>
            <a:spLocks noGrp="1"/>
          </p:cNvSpPr>
          <p:nvPr>
            <p:ph type="body" sz="quarter" idx="1"/>
          </p:nvPr>
        </p:nvSpPr>
        <p:spPr>
          <a:xfrm>
            <a:off x="1828800" y="3380926"/>
            <a:ext cx="9182100" cy="4173203"/>
          </a:xfrm>
        </p:spPr>
        <p:txBody>
          <a:bodyPr/>
          <a:lstStyle/>
          <a:p>
            <a:r>
              <a:rPr lang="en-US" dirty="0"/>
              <a:t>Education and research are to be </a:t>
            </a:r>
            <a:r>
              <a:rPr lang="en-US" dirty="0" smtClean="0"/>
              <a:t>intertwined</a:t>
            </a:r>
          </a:p>
          <a:p>
            <a:r>
              <a:rPr lang="en-US" dirty="0"/>
              <a:t>Stimulating active collaboration to solve societal challenges</a:t>
            </a:r>
            <a:endParaRPr lang="sv-SE" dirty="0"/>
          </a:p>
          <a:p>
            <a:r>
              <a:rPr lang="en-US" dirty="0"/>
              <a:t>Continued development as an international university</a:t>
            </a:r>
            <a:endParaRPr lang="sv-SE" dirty="0"/>
          </a:p>
          <a:p>
            <a:r>
              <a:rPr lang="en-US" dirty="0"/>
              <a:t>Well-developed leadership and collegiality are success factors</a:t>
            </a:r>
            <a:endParaRPr lang="sv-SE" dirty="0"/>
          </a:p>
          <a:p>
            <a:r>
              <a:rPr lang="en-US" dirty="0"/>
              <a:t>Students, employees and visitors are to be offered attractive environments</a:t>
            </a:r>
            <a:endParaRPr lang="sv-SE" dirty="0"/>
          </a:p>
          <a:p>
            <a:r>
              <a:rPr lang="en-US" dirty="0"/>
              <a:t>The potential of MAX IV and ESS is to be fully exploited</a:t>
            </a:r>
            <a:endParaRPr lang="sv-SE" dirty="0"/>
          </a:p>
        </p:txBody>
      </p:sp>
    </p:spTree>
    <p:extLst>
      <p:ext uri="{BB962C8B-B14F-4D97-AF65-F5344CB8AC3E}">
        <p14:creationId xmlns:p14="http://schemas.microsoft.com/office/powerpoint/2010/main" val="1688700300"/>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dirty="0"/>
              <a:t>Education and research are to be intertwined</a:t>
            </a:r>
            <a:endParaRPr lang="sv-SE" dirty="0"/>
          </a:p>
        </p:txBody>
      </p:sp>
      <p:sp>
        <p:nvSpPr>
          <p:cNvPr id="3" name="Platshållare för text 2"/>
          <p:cNvSpPr>
            <a:spLocks noGrp="1"/>
          </p:cNvSpPr>
          <p:nvPr>
            <p:ph type="body" sz="quarter" idx="1"/>
          </p:nvPr>
        </p:nvSpPr>
        <p:spPr>
          <a:xfrm>
            <a:off x="1828799" y="3380927"/>
            <a:ext cx="9287309" cy="5542698"/>
          </a:xfrm>
        </p:spPr>
        <p:txBody>
          <a:bodyPr/>
          <a:lstStyle/>
          <a:p>
            <a:pPr>
              <a:spcBef>
                <a:spcPts val="600"/>
              </a:spcBef>
            </a:pPr>
            <a:r>
              <a:rPr lang="en-US" dirty="0" smtClean="0"/>
              <a:t>Education and </a:t>
            </a:r>
            <a:r>
              <a:rPr lang="en-US" dirty="0"/>
              <a:t>research </a:t>
            </a:r>
            <a:r>
              <a:rPr lang="en-US" dirty="0" smtClean="0"/>
              <a:t>of the </a:t>
            </a:r>
            <a:r>
              <a:rPr lang="en-US" dirty="0"/>
              <a:t>highest </a:t>
            </a:r>
            <a:r>
              <a:rPr lang="en-US" dirty="0" smtClean="0"/>
              <a:t>quality </a:t>
            </a:r>
            <a:endParaRPr lang="sv-SE" dirty="0"/>
          </a:p>
          <a:p>
            <a:pPr>
              <a:spcBef>
                <a:spcPts val="600"/>
              </a:spcBef>
            </a:pPr>
            <a:r>
              <a:rPr lang="en-US" dirty="0" smtClean="0">
                <a:ea typeface="Helvetica Neue"/>
                <a:sym typeface="Helvetica Neue"/>
              </a:rPr>
              <a:t>Qualifications </a:t>
            </a:r>
            <a:r>
              <a:rPr lang="en-US" dirty="0">
                <a:ea typeface="Helvetica Neue"/>
                <a:sym typeface="Helvetica Neue"/>
              </a:rPr>
              <a:t>in education and research </a:t>
            </a:r>
            <a:r>
              <a:rPr lang="en-US" dirty="0" smtClean="0">
                <a:ea typeface="Helvetica Neue"/>
                <a:sym typeface="Helvetica Neue"/>
              </a:rPr>
              <a:t>equally valued</a:t>
            </a:r>
            <a:endParaRPr lang="sv-SE" dirty="0"/>
          </a:p>
          <a:p>
            <a:pPr>
              <a:spcBef>
                <a:spcPts val="600"/>
              </a:spcBef>
            </a:pPr>
            <a:r>
              <a:rPr lang="sv-SE" dirty="0" err="1" smtClean="0"/>
              <a:t>Highly</a:t>
            </a:r>
            <a:r>
              <a:rPr lang="sv-SE" dirty="0" smtClean="0"/>
              <a:t> </a:t>
            </a:r>
            <a:r>
              <a:rPr lang="sv-SE" dirty="0" err="1" smtClean="0"/>
              <a:t>qualified</a:t>
            </a:r>
            <a:r>
              <a:rPr lang="sv-SE" dirty="0" smtClean="0"/>
              <a:t> </a:t>
            </a:r>
            <a:r>
              <a:rPr lang="sv-SE" dirty="0" err="1" smtClean="0"/>
              <a:t>teaching</a:t>
            </a:r>
            <a:r>
              <a:rPr lang="sv-SE" dirty="0" smtClean="0"/>
              <a:t> </a:t>
            </a:r>
            <a:r>
              <a:rPr lang="sv-SE" dirty="0" err="1" smtClean="0"/>
              <a:t>staff</a:t>
            </a:r>
            <a:r>
              <a:rPr lang="sv-SE" dirty="0" smtClean="0"/>
              <a:t> and </a:t>
            </a:r>
            <a:r>
              <a:rPr lang="sv-SE" dirty="0" err="1" smtClean="0"/>
              <a:t>increased</a:t>
            </a:r>
            <a:r>
              <a:rPr lang="sv-SE" dirty="0" smtClean="0"/>
              <a:t> </a:t>
            </a:r>
            <a:r>
              <a:rPr lang="sv-SE" dirty="0" err="1" smtClean="0"/>
              <a:t>educational</a:t>
            </a:r>
            <a:r>
              <a:rPr lang="sv-SE" dirty="0" smtClean="0"/>
              <a:t> </a:t>
            </a:r>
            <a:r>
              <a:rPr lang="sv-SE" dirty="0" err="1" smtClean="0"/>
              <a:t>quality</a:t>
            </a:r>
            <a:endParaRPr lang="sv-SE" dirty="0"/>
          </a:p>
          <a:p>
            <a:pPr>
              <a:spcBef>
                <a:spcPts val="600"/>
              </a:spcBef>
            </a:pPr>
            <a:r>
              <a:rPr lang="sv-SE" dirty="0" err="1" smtClean="0"/>
              <a:t>Widening</a:t>
            </a:r>
            <a:r>
              <a:rPr lang="sv-SE" dirty="0" smtClean="0"/>
              <a:t> participation for </a:t>
            </a:r>
            <a:r>
              <a:rPr lang="sv-SE" dirty="0" err="1" smtClean="0"/>
              <a:t>greater</a:t>
            </a:r>
            <a:r>
              <a:rPr lang="sv-SE" dirty="0" smtClean="0"/>
              <a:t> </a:t>
            </a:r>
            <a:r>
              <a:rPr lang="sv-SE" dirty="0" err="1" smtClean="0"/>
              <a:t>diversity</a:t>
            </a:r>
            <a:r>
              <a:rPr lang="sv-SE" dirty="0" smtClean="0"/>
              <a:t> in </a:t>
            </a:r>
            <a:r>
              <a:rPr lang="sv-SE" dirty="0" err="1" smtClean="0"/>
              <a:t>education</a:t>
            </a:r>
            <a:r>
              <a:rPr lang="sv-SE" dirty="0" smtClean="0"/>
              <a:t> </a:t>
            </a:r>
            <a:r>
              <a:rPr lang="sv-SE" dirty="0" smtClean="0"/>
              <a:t/>
            </a:r>
            <a:br>
              <a:rPr lang="sv-SE" dirty="0" smtClean="0"/>
            </a:br>
            <a:r>
              <a:rPr lang="sv-SE" dirty="0" smtClean="0"/>
              <a:t>and </a:t>
            </a:r>
            <a:r>
              <a:rPr lang="sv-SE" dirty="0" smtClean="0"/>
              <a:t>research </a:t>
            </a:r>
            <a:endParaRPr lang="sv-SE" dirty="0"/>
          </a:p>
          <a:p>
            <a:pPr>
              <a:spcBef>
                <a:spcPts val="600"/>
              </a:spcBef>
            </a:pPr>
            <a:r>
              <a:rPr lang="sv-SE" dirty="0" err="1" smtClean="0"/>
              <a:t>Dynamic</a:t>
            </a:r>
            <a:r>
              <a:rPr lang="sv-SE" dirty="0" smtClean="0"/>
              <a:t>, </a:t>
            </a:r>
            <a:r>
              <a:rPr lang="sv-SE" dirty="0" err="1" smtClean="0"/>
              <a:t>well-organised</a:t>
            </a:r>
            <a:r>
              <a:rPr lang="sv-SE" dirty="0" smtClean="0"/>
              <a:t> and </a:t>
            </a:r>
            <a:r>
              <a:rPr lang="sv-SE" dirty="0" err="1" smtClean="0"/>
              <a:t>ethically</a:t>
            </a:r>
            <a:r>
              <a:rPr lang="sv-SE" dirty="0" err="1" smtClean="0">
                <a:solidFill>
                  <a:schemeClr val="tx2"/>
                </a:solidFill>
              </a:rPr>
              <a:t>-</a:t>
            </a:r>
            <a:r>
              <a:rPr lang="sv-SE" dirty="0" err="1" smtClean="0"/>
              <a:t>based</a:t>
            </a:r>
            <a:r>
              <a:rPr lang="sv-SE" dirty="0" smtClean="0"/>
              <a:t> research </a:t>
            </a:r>
            <a:r>
              <a:rPr lang="sv-SE" dirty="0" err="1" smtClean="0"/>
              <a:t>environments</a:t>
            </a:r>
            <a:r>
              <a:rPr lang="sv-SE" dirty="0" smtClean="0"/>
              <a:t> </a:t>
            </a:r>
            <a:endParaRPr lang="sv-SE" dirty="0"/>
          </a:p>
          <a:p>
            <a:pPr>
              <a:spcBef>
                <a:spcPts val="600"/>
              </a:spcBef>
            </a:pPr>
            <a:r>
              <a:rPr lang="sv-SE" dirty="0" smtClean="0"/>
              <a:t>Research </a:t>
            </a:r>
            <a:r>
              <a:rPr lang="sv-SE" dirty="0" err="1" smtClean="0"/>
              <a:t>based</a:t>
            </a:r>
            <a:r>
              <a:rPr lang="sv-SE" dirty="0" smtClean="0"/>
              <a:t> on </a:t>
            </a:r>
            <a:r>
              <a:rPr lang="sv-SE" dirty="0" err="1" smtClean="0"/>
              <a:t>critical</a:t>
            </a:r>
            <a:r>
              <a:rPr lang="sv-SE" dirty="0" smtClean="0"/>
              <a:t> </a:t>
            </a:r>
            <a:r>
              <a:rPr lang="sv-SE" dirty="0" err="1" smtClean="0"/>
              <a:t>thinking</a:t>
            </a:r>
            <a:r>
              <a:rPr lang="sv-SE" dirty="0" smtClean="0"/>
              <a:t>, </a:t>
            </a:r>
            <a:r>
              <a:rPr lang="sv-SE" dirty="0" err="1" smtClean="0"/>
              <a:t>reflection</a:t>
            </a:r>
            <a:r>
              <a:rPr lang="sv-SE" dirty="0" smtClean="0"/>
              <a:t> and risk-</a:t>
            </a:r>
            <a:r>
              <a:rPr lang="sv-SE" dirty="0" err="1" smtClean="0"/>
              <a:t>taking</a:t>
            </a:r>
            <a:endParaRPr lang="sv-SE" dirty="0"/>
          </a:p>
          <a:p>
            <a:pPr>
              <a:spcBef>
                <a:spcPts val="600"/>
              </a:spcBef>
            </a:pPr>
            <a:r>
              <a:rPr lang="sv-SE" dirty="0" err="1" smtClean="0"/>
              <a:t>Openly</a:t>
            </a:r>
            <a:r>
              <a:rPr lang="sv-SE" dirty="0" smtClean="0"/>
              <a:t> </a:t>
            </a:r>
            <a:r>
              <a:rPr lang="sv-SE" dirty="0" err="1" smtClean="0"/>
              <a:t>accessible</a:t>
            </a:r>
            <a:r>
              <a:rPr lang="sv-SE" dirty="0" smtClean="0"/>
              <a:t> research </a:t>
            </a:r>
            <a:r>
              <a:rPr lang="sv-SE" dirty="0" err="1" smtClean="0"/>
              <a:t>findings</a:t>
            </a:r>
            <a:endParaRPr lang="sv-SE" dirty="0"/>
          </a:p>
          <a:p>
            <a:pPr>
              <a:spcBef>
                <a:spcPts val="600"/>
              </a:spcBef>
            </a:pPr>
            <a:r>
              <a:rPr lang="en-US" dirty="0" smtClean="0">
                <a:ea typeface="Helvetica Neue"/>
                <a:sym typeface="Helvetica Neue"/>
              </a:rPr>
              <a:t>Infrastructure </a:t>
            </a:r>
            <a:r>
              <a:rPr lang="en-US" dirty="0">
                <a:ea typeface="Helvetica Neue"/>
                <a:sym typeface="Helvetica Neue"/>
              </a:rPr>
              <a:t>and a support </a:t>
            </a:r>
            <a:r>
              <a:rPr lang="en-US" dirty="0" err="1">
                <a:ea typeface="Helvetica Neue"/>
                <a:sym typeface="Helvetica Neue"/>
              </a:rPr>
              <a:t>organisation</a:t>
            </a:r>
            <a:r>
              <a:rPr lang="en-US" dirty="0">
                <a:ea typeface="Helvetica Neue"/>
                <a:sym typeface="Helvetica Neue"/>
              </a:rPr>
              <a:t> </a:t>
            </a:r>
            <a:r>
              <a:rPr lang="en-US" dirty="0" smtClean="0">
                <a:ea typeface="Helvetica Neue"/>
                <a:sym typeface="Helvetica Neue"/>
              </a:rPr>
              <a:t>fit </a:t>
            </a:r>
            <a:r>
              <a:rPr lang="en-US" dirty="0">
                <a:ea typeface="Helvetica Neue"/>
                <a:sym typeface="Helvetica Neue"/>
              </a:rPr>
              <a:t>for purpose</a:t>
            </a:r>
            <a:endParaRPr lang="sv-SE" dirty="0"/>
          </a:p>
        </p:txBody>
      </p:sp>
    </p:spTree>
    <p:extLst>
      <p:ext uri="{BB962C8B-B14F-4D97-AF65-F5344CB8AC3E}">
        <p14:creationId xmlns:p14="http://schemas.microsoft.com/office/powerpoint/2010/main" val="1452648116"/>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5500" dirty="0" smtClean="0"/>
              <a:t/>
            </a:r>
            <a:br>
              <a:rPr lang="sv-SE" sz="5500" dirty="0" smtClean="0"/>
            </a:br>
            <a:r>
              <a:rPr lang="en-US" sz="5500" dirty="0"/>
              <a:t>Stimulating active collaboration to solve societal challenges</a:t>
            </a:r>
            <a:endParaRPr lang="sv-SE" sz="5500" dirty="0"/>
          </a:p>
        </p:txBody>
      </p:sp>
      <p:sp>
        <p:nvSpPr>
          <p:cNvPr id="3" name="Platshållare för text 2"/>
          <p:cNvSpPr>
            <a:spLocks noGrp="1"/>
          </p:cNvSpPr>
          <p:nvPr>
            <p:ph type="body" sz="quarter" idx="1"/>
          </p:nvPr>
        </p:nvSpPr>
        <p:spPr>
          <a:xfrm>
            <a:off x="1828800" y="3380926"/>
            <a:ext cx="8933793" cy="4408861"/>
          </a:xfrm>
        </p:spPr>
        <p:txBody>
          <a:bodyPr/>
          <a:lstStyle/>
          <a:p>
            <a:pPr lvl="0"/>
            <a:r>
              <a:rPr lang="en-US" dirty="0" smtClean="0">
                <a:ea typeface="Helvetica Neue"/>
                <a:sym typeface="Helvetica Neue"/>
              </a:rPr>
              <a:t>Unique disciplinary </a:t>
            </a:r>
            <a:r>
              <a:rPr lang="en-US" dirty="0">
                <a:ea typeface="Helvetica Neue"/>
                <a:sym typeface="Helvetica Neue"/>
              </a:rPr>
              <a:t>range </a:t>
            </a:r>
            <a:r>
              <a:rPr lang="en-US" dirty="0" smtClean="0">
                <a:ea typeface="Helvetica Neue"/>
                <a:sym typeface="Helvetica Neue"/>
              </a:rPr>
              <a:t>to be safeguarded</a:t>
            </a:r>
          </a:p>
          <a:p>
            <a:r>
              <a:rPr lang="en-US" dirty="0"/>
              <a:t>Boundary-crossing and interdisciplinary collaborations </a:t>
            </a:r>
            <a:r>
              <a:rPr lang="en-US" dirty="0" smtClean="0"/>
              <a:t>to be </a:t>
            </a:r>
            <a:r>
              <a:rPr lang="en-US" dirty="0"/>
              <a:t>encouraged </a:t>
            </a:r>
            <a:r>
              <a:rPr lang="en-US" dirty="0" smtClean="0"/>
              <a:t>and developed</a:t>
            </a:r>
            <a:r>
              <a:rPr lang="en-US" dirty="0"/>
              <a:t>. Obstacles to collaboration shall be </a:t>
            </a:r>
            <a:r>
              <a:rPr lang="en-US" dirty="0" smtClean="0"/>
              <a:t>removed</a:t>
            </a:r>
            <a:endParaRPr lang="sv-SE" dirty="0"/>
          </a:p>
          <a:p>
            <a:pPr lvl="0"/>
            <a:r>
              <a:rPr lang="en-US" dirty="0"/>
              <a:t>Active collaboration with the public sector, cultural sector, community life, business and </a:t>
            </a:r>
            <a:r>
              <a:rPr lang="en-US" dirty="0" smtClean="0"/>
              <a:t>industry, </a:t>
            </a:r>
            <a:r>
              <a:rPr lang="en-US" dirty="0"/>
              <a:t>and </a:t>
            </a:r>
            <a:r>
              <a:rPr lang="en-US" dirty="0" smtClean="0"/>
              <a:t>alumni</a:t>
            </a:r>
            <a:endParaRPr lang="sv-SE" dirty="0"/>
          </a:p>
          <a:p>
            <a:r>
              <a:rPr lang="en-US" dirty="0" smtClean="0"/>
              <a:t>Great </a:t>
            </a:r>
            <a:r>
              <a:rPr lang="en-US" dirty="0"/>
              <a:t>societal responsibility </a:t>
            </a:r>
            <a:r>
              <a:rPr lang="en-US" dirty="0" smtClean="0"/>
              <a:t>to </a:t>
            </a:r>
            <a:r>
              <a:rPr lang="en-US" dirty="0"/>
              <a:t>meet global </a:t>
            </a:r>
            <a:r>
              <a:rPr lang="en-US" dirty="0" smtClean="0"/>
              <a:t>challenges</a:t>
            </a:r>
          </a:p>
          <a:p>
            <a:r>
              <a:rPr lang="en-US" dirty="0"/>
              <a:t>Cooperation and integration </a:t>
            </a:r>
            <a:r>
              <a:rPr lang="en-US" dirty="0" smtClean="0"/>
              <a:t>in </a:t>
            </a:r>
            <a:r>
              <a:rPr lang="en-US" dirty="0"/>
              <a:t>the </a:t>
            </a:r>
            <a:r>
              <a:rPr lang="en-US" dirty="0" err="1"/>
              <a:t>Öresund</a:t>
            </a:r>
            <a:r>
              <a:rPr lang="en-US" dirty="0"/>
              <a:t> region </a:t>
            </a:r>
            <a:endParaRPr lang="en-US" dirty="0" smtClean="0"/>
          </a:p>
          <a:p>
            <a:r>
              <a:rPr lang="en-US" dirty="0" smtClean="0"/>
              <a:t>An </a:t>
            </a:r>
            <a:r>
              <a:rPr lang="en-US" dirty="0"/>
              <a:t>influential voice </a:t>
            </a:r>
            <a:r>
              <a:rPr lang="en-US" dirty="0" smtClean="0"/>
              <a:t>and increased </a:t>
            </a:r>
            <a:r>
              <a:rPr lang="en-US" dirty="0"/>
              <a:t>visibility of the </a:t>
            </a:r>
            <a:r>
              <a:rPr lang="en-US" dirty="0" err="1" smtClean="0"/>
              <a:t>organisation</a:t>
            </a:r>
            <a:r>
              <a:rPr lang="en-US" dirty="0" smtClean="0"/>
              <a:t> </a:t>
            </a:r>
            <a:r>
              <a:rPr lang="en-US" dirty="0"/>
              <a:t>in the research community, in public debate and in cultural life</a:t>
            </a:r>
            <a:r>
              <a:rPr lang="en-US" dirty="0" smtClean="0"/>
              <a:t>.</a:t>
            </a:r>
            <a:endParaRPr lang="sv-SE" dirty="0"/>
          </a:p>
        </p:txBody>
      </p:sp>
    </p:spTree>
    <p:extLst>
      <p:ext uri="{BB962C8B-B14F-4D97-AF65-F5344CB8AC3E}">
        <p14:creationId xmlns:p14="http://schemas.microsoft.com/office/powerpoint/2010/main" val="4209492293"/>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
            </a:r>
            <a:br>
              <a:rPr lang="sv-SE" dirty="0" smtClean="0"/>
            </a:br>
            <a:r>
              <a:rPr lang="en-US" dirty="0"/>
              <a:t>Continued development as an international university</a:t>
            </a:r>
            <a:endParaRPr lang="sv-SE" dirty="0"/>
          </a:p>
        </p:txBody>
      </p:sp>
      <p:sp>
        <p:nvSpPr>
          <p:cNvPr id="3" name="Platshållare för text 2"/>
          <p:cNvSpPr>
            <a:spLocks noGrp="1"/>
          </p:cNvSpPr>
          <p:nvPr>
            <p:ph type="body" sz="quarter" idx="1"/>
          </p:nvPr>
        </p:nvSpPr>
        <p:spPr>
          <a:xfrm>
            <a:off x="1828800" y="3380926"/>
            <a:ext cx="9182100" cy="3352993"/>
          </a:xfrm>
        </p:spPr>
        <p:txBody>
          <a:bodyPr/>
          <a:lstStyle/>
          <a:p>
            <a:r>
              <a:rPr lang="en-US" dirty="0" smtClean="0"/>
              <a:t>International </a:t>
            </a:r>
            <a:r>
              <a:rPr lang="en-US" dirty="0"/>
              <a:t>perspective and global engagement </a:t>
            </a:r>
            <a:endParaRPr lang="en-US" dirty="0" smtClean="0"/>
          </a:p>
          <a:p>
            <a:pPr lvl="0"/>
            <a:r>
              <a:rPr lang="en-US" dirty="0" smtClean="0"/>
              <a:t>International </a:t>
            </a:r>
            <a:r>
              <a:rPr lang="en-US" dirty="0"/>
              <a:t>mobility for students and </a:t>
            </a:r>
            <a:r>
              <a:rPr lang="en-US" dirty="0" smtClean="0"/>
              <a:t>staff</a:t>
            </a:r>
            <a:endParaRPr lang="sv-SE" dirty="0"/>
          </a:p>
          <a:p>
            <a:r>
              <a:rPr lang="en-US" dirty="0" smtClean="0"/>
              <a:t>Attractive university to </a:t>
            </a:r>
            <a:r>
              <a:rPr lang="en-US" dirty="0"/>
              <a:t>international students and </a:t>
            </a:r>
            <a:r>
              <a:rPr lang="en-US" dirty="0" smtClean="0"/>
              <a:t>staff</a:t>
            </a:r>
            <a:endParaRPr lang="sv-SE" dirty="0"/>
          </a:p>
          <a:p>
            <a:pPr lvl="0"/>
            <a:r>
              <a:rPr lang="en-US" dirty="0" smtClean="0"/>
              <a:t>Strategically </a:t>
            </a:r>
            <a:r>
              <a:rPr lang="en-US" dirty="0"/>
              <a:t>supported international partnerships and </a:t>
            </a:r>
            <a:r>
              <a:rPr lang="en-US" dirty="0" smtClean="0"/>
              <a:t>networks </a:t>
            </a:r>
            <a:r>
              <a:rPr lang="sv-SE" dirty="0" smtClean="0"/>
              <a:t/>
            </a:r>
            <a:br>
              <a:rPr lang="sv-SE" dirty="0" smtClean="0"/>
            </a:br>
            <a:r>
              <a:rPr lang="sv-SE" dirty="0" smtClean="0"/>
              <a:t>(</a:t>
            </a:r>
            <a:r>
              <a:rPr lang="sv-SE" dirty="0" err="1" smtClean="0">
                <a:solidFill>
                  <a:schemeClr val="tx2"/>
                </a:solidFill>
              </a:rPr>
              <a:t>e.g</a:t>
            </a:r>
            <a:r>
              <a:rPr lang="sv-SE" dirty="0" smtClean="0">
                <a:solidFill>
                  <a:schemeClr val="tx2"/>
                </a:solidFill>
              </a:rPr>
              <a:t>.</a:t>
            </a:r>
            <a:r>
              <a:rPr lang="sv-SE" dirty="0" smtClean="0"/>
              <a:t> LERU and </a:t>
            </a:r>
            <a:r>
              <a:rPr lang="sv-SE" dirty="0"/>
              <a:t>U21</a:t>
            </a:r>
            <a:r>
              <a:rPr lang="sv-SE" dirty="0" smtClean="0"/>
              <a:t>)</a:t>
            </a:r>
            <a:endParaRPr lang="sv-SE" dirty="0"/>
          </a:p>
        </p:txBody>
      </p:sp>
    </p:spTree>
    <p:extLst>
      <p:ext uri="{BB962C8B-B14F-4D97-AF65-F5344CB8AC3E}">
        <p14:creationId xmlns:p14="http://schemas.microsoft.com/office/powerpoint/2010/main" val="1467930583"/>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5700" dirty="0"/>
              <a:t/>
            </a:r>
            <a:br>
              <a:rPr lang="sv-SE" sz="5700" dirty="0"/>
            </a:br>
            <a:r>
              <a:rPr lang="en-US" sz="5700" dirty="0"/>
              <a:t>Well-developed leadership and collegiality are success factors</a:t>
            </a:r>
            <a:endParaRPr lang="sv-SE" sz="5700" dirty="0"/>
          </a:p>
        </p:txBody>
      </p:sp>
      <p:sp>
        <p:nvSpPr>
          <p:cNvPr id="3" name="Platshållare för text 2"/>
          <p:cNvSpPr>
            <a:spLocks noGrp="1"/>
          </p:cNvSpPr>
          <p:nvPr>
            <p:ph type="body" sz="quarter" idx="1"/>
          </p:nvPr>
        </p:nvSpPr>
        <p:spPr>
          <a:xfrm>
            <a:off x="1828800" y="3380926"/>
            <a:ext cx="9182100" cy="3773499"/>
          </a:xfrm>
        </p:spPr>
        <p:txBody>
          <a:bodyPr/>
          <a:lstStyle/>
          <a:p>
            <a:r>
              <a:rPr lang="en-US" dirty="0"/>
              <a:t>Collegial leadership </a:t>
            </a:r>
            <a:r>
              <a:rPr lang="en-US" dirty="0" smtClean="0"/>
              <a:t>developed and critical </a:t>
            </a:r>
            <a:r>
              <a:rPr lang="en-US" dirty="0"/>
              <a:t>discussion </a:t>
            </a:r>
            <a:r>
              <a:rPr lang="en-US" dirty="0" smtClean="0"/>
              <a:t>reinforced</a:t>
            </a:r>
          </a:p>
          <a:p>
            <a:r>
              <a:rPr lang="en-US" dirty="0"/>
              <a:t>Leaders and managers </a:t>
            </a:r>
            <a:r>
              <a:rPr lang="en-US" dirty="0" smtClean="0"/>
              <a:t>have </a:t>
            </a:r>
            <a:r>
              <a:rPr lang="en-US" dirty="0"/>
              <a:t>the right expertise and ability to </a:t>
            </a:r>
            <a:r>
              <a:rPr lang="en-US" dirty="0" err="1"/>
              <a:t>prioritise</a:t>
            </a:r>
            <a:r>
              <a:rPr lang="en-US" dirty="0"/>
              <a:t>, lead and implement changes </a:t>
            </a:r>
            <a:r>
              <a:rPr lang="en-US" dirty="0" smtClean="0"/>
              <a:t>and </a:t>
            </a:r>
            <a:r>
              <a:rPr lang="en-US" dirty="0"/>
              <a:t>have access to administrative support which is fit for </a:t>
            </a:r>
            <a:r>
              <a:rPr lang="en-US" dirty="0" smtClean="0"/>
              <a:t>purpose </a:t>
            </a:r>
            <a:endParaRPr lang="sv-SE" dirty="0"/>
          </a:p>
          <a:p>
            <a:r>
              <a:rPr lang="en-US" dirty="0" smtClean="0"/>
              <a:t>Active </a:t>
            </a:r>
            <a:r>
              <a:rPr lang="en-US" dirty="0"/>
              <a:t>and responsible collegiality permeated by the sense that we are </a:t>
            </a:r>
            <a:r>
              <a:rPr lang="en-US" i="1" dirty="0"/>
              <a:t>one</a:t>
            </a:r>
            <a:r>
              <a:rPr lang="en-US" dirty="0"/>
              <a:t> University with a great diversity among its </a:t>
            </a:r>
            <a:r>
              <a:rPr lang="en-US" dirty="0" smtClean="0"/>
              <a:t>staff</a:t>
            </a:r>
            <a:endParaRPr lang="sv-SE" dirty="0"/>
          </a:p>
          <a:p>
            <a:pPr lvl="0"/>
            <a:r>
              <a:rPr lang="en-US" dirty="0" smtClean="0"/>
              <a:t>Ensured and well-functioning student </a:t>
            </a:r>
            <a:r>
              <a:rPr lang="en-US" dirty="0"/>
              <a:t>influence at all </a:t>
            </a:r>
            <a:r>
              <a:rPr lang="en-US" dirty="0" smtClean="0"/>
              <a:t>levels</a:t>
            </a:r>
            <a:endParaRPr lang="sv-SE" dirty="0"/>
          </a:p>
        </p:txBody>
      </p:sp>
    </p:spTree>
    <p:extLst>
      <p:ext uri="{BB962C8B-B14F-4D97-AF65-F5344CB8AC3E}">
        <p14:creationId xmlns:p14="http://schemas.microsoft.com/office/powerpoint/2010/main" val="3874718306"/>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828800" y="1080000"/>
            <a:ext cx="9499600" cy="2286000"/>
          </a:xfrm>
        </p:spPr>
        <p:txBody>
          <a:bodyPr/>
          <a:lstStyle/>
          <a:p>
            <a:r>
              <a:rPr lang="sv-SE" sz="5000" dirty="0"/>
              <a:t/>
            </a:r>
            <a:br>
              <a:rPr lang="sv-SE" sz="5000" dirty="0"/>
            </a:br>
            <a:r>
              <a:rPr lang="en-US" sz="5000" dirty="0"/>
              <a:t>Students, employees and visitors are to be offered attractive environments</a:t>
            </a:r>
            <a:endParaRPr lang="sv-SE" sz="5000" dirty="0"/>
          </a:p>
        </p:txBody>
      </p:sp>
      <p:sp>
        <p:nvSpPr>
          <p:cNvPr id="3" name="Platshållare för text 2"/>
          <p:cNvSpPr>
            <a:spLocks noGrp="1"/>
          </p:cNvSpPr>
          <p:nvPr>
            <p:ph type="body" sz="quarter" idx="1"/>
          </p:nvPr>
        </p:nvSpPr>
        <p:spPr>
          <a:xfrm>
            <a:off x="1828800" y="3215473"/>
            <a:ext cx="9182100" cy="5386024"/>
          </a:xfrm>
        </p:spPr>
        <p:txBody>
          <a:bodyPr/>
          <a:lstStyle/>
          <a:p>
            <a:r>
              <a:rPr lang="en-US" dirty="0" smtClean="0"/>
              <a:t>Excellent </a:t>
            </a:r>
            <a:r>
              <a:rPr lang="en-US" dirty="0"/>
              <a:t>study environment and good educational support </a:t>
            </a:r>
            <a:endParaRPr lang="sv-SE" dirty="0" smtClean="0"/>
          </a:p>
          <a:p>
            <a:r>
              <a:rPr lang="en-US" dirty="0"/>
              <a:t>Clear career paths shall be </a:t>
            </a:r>
            <a:r>
              <a:rPr lang="en-US" dirty="0" smtClean="0"/>
              <a:t>ensured</a:t>
            </a:r>
            <a:endParaRPr lang="sv-SE" dirty="0" smtClean="0"/>
          </a:p>
          <a:p>
            <a:r>
              <a:rPr lang="sv-SE" dirty="0" err="1" smtClean="0"/>
              <a:t>Strategic</a:t>
            </a:r>
            <a:r>
              <a:rPr lang="sv-SE" dirty="0" smtClean="0"/>
              <a:t> </a:t>
            </a:r>
            <a:r>
              <a:rPr lang="sv-SE" dirty="0" err="1" smtClean="0"/>
              <a:t>work</a:t>
            </a:r>
            <a:r>
              <a:rPr lang="sv-SE" dirty="0" smtClean="0"/>
              <a:t> </a:t>
            </a:r>
            <a:r>
              <a:rPr lang="sv-SE" dirty="0" smtClean="0">
                <a:solidFill>
                  <a:schemeClr val="tx2"/>
                </a:solidFill>
              </a:rPr>
              <a:t>on</a:t>
            </a:r>
            <a:r>
              <a:rPr lang="sv-SE" dirty="0" smtClean="0"/>
              <a:t> </a:t>
            </a:r>
            <a:r>
              <a:rPr lang="sv-SE" dirty="0" err="1" smtClean="0"/>
              <a:t>recruitment</a:t>
            </a:r>
            <a:r>
              <a:rPr lang="sv-SE" dirty="0" smtClean="0"/>
              <a:t> </a:t>
            </a:r>
            <a:endParaRPr lang="sv-SE" dirty="0"/>
          </a:p>
          <a:p>
            <a:r>
              <a:rPr lang="en-US" dirty="0" smtClean="0"/>
              <a:t>Good </a:t>
            </a:r>
            <a:r>
              <a:rPr lang="en-US" dirty="0"/>
              <a:t>work environment, gender equality and </a:t>
            </a:r>
            <a:r>
              <a:rPr lang="en-US" dirty="0" smtClean="0"/>
              <a:t>equal </a:t>
            </a:r>
            <a:r>
              <a:rPr lang="en-US" dirty="0"/>
              <a:t>opportunities for </a:t>
            </a:r>
            <a:r>
              <a:rPr lang="en-US" dirty="0" smtClean="0"/>
              <a:t>students </a:t>
            </a:r>
            <a:r>
              <a:rPr lang="en-US" dirty="0"/>
              <a:t>and </a:t>
            </a:r>
            <a:r>
              <a:rPr lang="en-US" dirty="0" smtClean="0"/>
              <a:t>staff</a:t>
            </a:r>
            <a:endParaRPr lang="sv-SE" dirty="0"/>
          </a:p>
          <a:p>
            <a:r>
              <a:rPr lang="en-US" dirty="0" smtClean="0"/>
              <a:t>Inviting </a:t>
            </a:r>
            <a:r>
              <a:rPr lang="en-US" dirty="0"/>
              <a:t>campus environments </a:t>
            </a:r>
            <a:r>
              <a:rPr lang="en-US" dirty="0" smtClean="0"/>
              <a:t>for </a:t>
            </a:r>
            <a:r>
              <a:rPr lang="en-US" dirty="0"/>
              <a:t>students, employees and visitors </a:t>
            </a:r>
            <a:r>
              <a:rPr lang="en-US" dirty="0" smtClean="0"/>
              <a:t>alike</a:t>
            </a:r>
            <a:endParaRPr lang="sv-SE" dirty="0"/>
          </a:p>
          <a:p>
            <a:pPr marL="360000" indent="-360000"/>
            <a:r>
              <a:rPr lang="en-US" dirty="0" smtClean="0">
                <a:solidFill>
                  <a:schemeClr val="tx2"/>
                </a:solidFill>
              </a:rPr>
              <a:t>Cultural </a:t>
            </a:r>
            <a:r>
              <a:rPr lang="en-US" dirty="0">
                <a:solidFill>
                  <a:schemeClr val="tx2"/>
                </a:solidFill>
              </a:rPr>
              <a:t>activities </a:t>
            </a:r>
            <a:r>
              <a:rPr lang="en-US" dirty="0" smtClean="0">
                <a:solidFill>
                  <a:schemeClr val="tx2"/>
                </a:solidFill>
              </a:rPr>
              <a:t>are part </a:t>
            </a:r>
            <a:r>
              <a:rPr lang="en-US" dirty="0"/>
              <a:t>of what makes the University </a:t>
            </a:r>
            <a:r>
              <a:rPr lang="en-US" dirty="0" smtClean="0"/>
              <a:t>attractive: </a:t>
            </a:r>
            <a:endParaRPr lang="sv-SE" dirty="0" smtClean="0"/>
          </a:p>
          <a:p>
            <a:pPr marL="720000" lvl="4" indent="-360000" algn="l">
              <a:spcBef>
                <a:spcPts val="600"/>
              </a:spcBef>
              <a:buFont typeface="Arial"/>
              <a:buChar char="•"/>
            </a:pPr>
            <a:r>
              <a:rPr lang="en-US" sz="2400" dirty="0" smtClean="0"/>
              <a:t>Public collections</a:t>
            </a:r>
            <a:endParaRPr lang="sv-SE" sz="2400" dirty="0" smtClean="0"/>
          </a:p>
          <a:p>
            <a:pPr marL="720000" lvl="1" indent="-360000" algn="l">
              <a:spcBef>
                <a:spcPts val="600"/>
              </a:spcBef>
              <a:buFont typeface="Arial"/>
              <a:buChar char="•"/>
            </a:pPr>
            <a:r>
              <a:rPr lang="en-US" sz="2400" dirty="0" smtClean="0"/>
              <a:t>Student-driven </a:t>
            </a:r>
            <a:r>
              <a:rPr lang="en-US" sz="2400" dirty="0"/>
              <a:t>cultural activities </a:t>
            </a:r>
            <a:endParaRPr lang="en-US" sz="2400" dirty="0" smtClean="0"/>
          </a:p>
          <a:p>
            <a:pPr marL="720000" lvl="1" indent="-360000" algn="l">
              <a:spcBef>
                <a:spcPts val="600"/>
              </a:spcBef>
              <a:buFont typeface="Arial"/>
              <a:buChar char="•"/>
            </a:pPr>
            <a:r>
              <a:rPr lang="en-US" sz="2400" dirty="0" smtClean="0"/>
              <a:t>Artistic </a:t>
            </a:r>
            <a:r>
              <a:rPr lang="en-US" sz="2400" dirty="0"/>
              <a:t>and cultural research and education</a:t>
            </a:r>
            <a:endParaRPr lang="sv-SE" sz="2400" dirty="0"/>
          </a:p>
        </p:txBody>
      </p:sp>
    </p:spTree>
    <p:extLst>
      <p:ext uri="{BB962C8B-B14F-4D97-AF65-F5344CB8AC3E}">
        <p14:creationId xmlns:p14="http://schemas.microsoft.com/office/powerpoint/2010/main" val="2105234640"/>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sz="5900" dirty="0"/>
              <a:t>The potential of MAX IV and ESS </a:t>
            </a:r>
            <a:r>
              <a:rPr lang="en-US" sz="5900" dirty="0" smtClean="0"/>
              <a:t>is </a:t>
            </a:r>
            <a:r>
              <a:rPr lang="en-US" sz="5900" dirty="0"/>
              <a:t>to be fully exploited</a:t>
            </a:r>
            <a:endParaRPr lang="sv-SE" sz="5900" dirty="0"/>
          </a:p>
        </p:txBody>
      </p:sp>
      <p:sp>
        <p:nvSpPr>
          <p:cNvPr id="3" name="Platshållare för text 2"/>
          <p:cNvSpPr>
            <a:spLocks noGrp="1"/>
          </p:cNvSpPr>
          <p:nvPr>
            <p:ph type="body" sz="quarter" idx="1"/>
          </p:nvPr>
        </p:nvSpPr>
        <p:spPr/>
        <p:txBody>
          <a:bodyPr/>
          <a:lstStyle/>
          <a:p>
            <a:r>
              <a:rPr lang="en-US" dirty="0"/>
              <a:t>Lund University </a:t>
            </a:r>
            <a:r>
              <a:rPr lang="en-US" dirty="0" smtClean="0"/>
              <a:t>a </a:t>
            </a:r>
            <a:r>
              <a:rPr lang="en-US" dirty="0"/>
              <a:t>leader in the </a:t>
            </a:r>
            <a:r>
              <a:rPr lang="en-US" dirty="0" smtClean="0"/>
              <a:t>development </a:t>
            </a:r>
            <a:r>
              <a:rPr lang="en-US" dirty="0"/>
              <a:t>of MAX IV and active in the development of </a:t>
            </a:r>
            <a:r>
              <a:rPr lang="en-US" dirty="0" smtClean="0"/>
              <a:t>ESS </a:t>
            </a:r>
          </a:p>
          <a:p>
            <a:r>
              <a:rPr lang="en-US" dirty="0" smtClean="0"/>
              <a:t>Development of education </a:t>
            </a:r>
            <a:r>
              <a:rPr lang="en-US" dirty="0"/>
              <a:t>and research through the facilities </a:t>
            </a:r>
            <a:endParaRPr lang="sv-SE" dirty="0" smtClean="0"/>
          </a:p>
          <a:p>
            <a:r>
              <a:rPr lang="en-US" dirty="0" smtClean="0"/>
              <a:t>A hub </a:t>
            </a:r>
            <a:r>
              <a:rPr lang="en-US" dirty="0"/>
              <a:t>for national and international collaborations and cooperation with the public sector and business and </a:t>
            </a:r>
            <a:r>
              <a:rPr lang="en-US" dirty="0" smtClean="0"/>
              <a:t>industry</a:t>
            </a:r>
          </a:p>
          <a:p>
            <a:r>
              <a:rPr lang="en-US" dirty="0" smtClean="0"/>
              <a:t>A </a:t>
            </a:r>
            <a:r>
              <a:rPr lang="en-US" dirty="0"/>
              <a:t>driving force in the development of Science Village Scandinavia. </a:t>
            </a:r>
            <a:endParaRPr lang="sv-SE" dirty="0"/>
          </a:p>
        </p:txBody>
      </p:sp>
    </p:spTree>
    <p:extLst>
      <p:ext uri="{BB962C8B-B14F-4D97-AF65-F5344CB8AC3E}">
        <p14:creationId xmlns:p14="http://schemas.microsoft.com/office/powerpoint/2010/main" val="3777725222"/>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3.png"/></Relationships>
</file>

<file path=ppt/theme/theme1.xml><?xml version="1.0" encoding="utf-8"?>
<a:theme xmlns:a="http://schemas.openxmlformats.org/drawingml/2006/main" name="LU mall">
  <a:themeElements>
    <a:clrScheme name="Anpassad 1">
      <a:dk1>
        <a:srgbClr val="894E11"/>
      </a:dk1>
      <a:lt1>
        <a:srgbClr val="FFFFFF"/>
      </a:lt1>
      <a:dk2>
        <a:srgbClr val="2F2B28"/>
      </a:dk2>
      <a:lt2>
        <a:srgbClr val="CBC7B6"/>
      </a:lt2>
      <a:accent1>
        <a:srgbClr val="894E11"/>
      </a:accent1>
      <a:accent2>
        <a:srgbClr val="E3B6BB"/>
      </a:accent2>
      <a:accent3>
        <a:srgbClr val="ABC9D4"/>
      </a:accent3>
      <a:accent4>
        <a:srgbClr val="9EC0AA"/>
      </a:accent4>
      <a:accent5>
        <a:srgbClr val="CBC7B6"/>
      </a:accent5>
      <a:accent6>
        <a:srgbClr val="B1AA9F"/>
      </a:accent6>
      <a:hlink>
        <a:srgbClr val="00006D"/>
      </a:hlink>
      <a:folHlink>
        <a:srgbClr val="894E11"/>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16529</TotalTime>
  <Words>1335</Words>
  <Application>Microsoft Macintosh PowerPoint</Application>
  <PresentationFormat>Anpassad</PresentationFormat>
  <Paragraphs>109</Paragraphs>
  <Slides>13</Slides>
  <Notes>11</Notes>
  <HiddenSlides>0</HiddenSlides>
  <MMClips>0</MMClips>
  <ScaleCrop>false</ScaleCrop>
  <HeadingPairs>
    <vt:vector size="4" baseType="variant">
      <vt:variant>
        <vt:lpstr>Tema</vt:lpstr>
      </vt:variant>
      <vt:variant>
        <vt:i4>1</vt:i4>
      </vt:variant>
      <vt:variant>
        <vt:lpstr>Bildrubriker</vt:lpstr>
      </vt:variant>
      <vt:variant>
        <vt:i4>13</vt:i4>
      </vt:variant>
    </vt:vector>
  </HeadingPairs>
  <TitlesOfParts>
    <vt:vector size="14" baseType="lpstr">
      <vt:lpstr>LU mall</vt:lpstr>
      <vt:lpstr>Strategic Plan</vt:lpstr>
      <vt:lpstr>A world-class university that works  to understand, explain and improve our world  and the human condition</vt:lpstr>
      <vt:lpstr>Priority areas 2017–2026</vt:lpstr>
      <vt:lpstr>Education and research are to be intertwined</vt:lpstr>
      <vt:lpstr> Stimulating active collaboration to solve societal challenges</vt:lpstr>
      <vt:lpstr> Continued development as an international university</vt:lpstr>
      <vt:lpstr> Well-developed leadership and collegiality are success factors</vt:lpstr>
      <vt:lpstr> Students, employees and visitors are to be offered attractive environments</vt:lpstr>
      <vt:lpstr>The potential of MAX IV and ESS is to be fully exploited</vt:lpstr>
      <vt:lpstr>Core values</vt:lpstr>
      <vt:lpstr>Core values, contd</vt:lpstr>
      <vt:lpstr>Core values, contd</vt:lpstr>
      <vt:lpstr>PowerPoint-presentation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Lars Uhlin</dc:creator>
  <cp:lastModifiedBy>Clyde Lange</cp:lastModifiedBy>
  <cp:revision>603</cp:revision>
  <cp:lastPrinted>2016-11-03T13:33:13Z</cp:lastPrinted>
  <dcterms:modified xsi:type="dcterms:W3CDTF">2017-02-16T13:28:59Z</dcterms:modified>
</cp:coreProperties>
</file>